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wdp" ContentType="image/vnd.ms-photo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365" r:id="rId3"/>
    <p:sldId id="427" r:id="rId4"/>
    <p:sldId id="366" r:id="rId5"/>
    <p:sldId id="428" r:id="rId6"/>
    <p:sldId id="367" r:id="rId7"/>
    <p:sldId id="368" r:id="rId8"/>
    <p:sldId id="369" r:id="rId9"/>
    <p:sldId id="370" r:id="rId10"/>
    <p:sldId id="371" r:id="rId11"/>
    <p:sldId id="372" r:id="rId12"/>
    <p:sldId id="393" r:id="rId13"/>
    <p:sldId id="373" r:id="rId14"/>
    <p:sldId id="376" r:id="rId15"/>
    <p:sldId id="375" r:id="rId16"/>
    <p:sldId id="378" r:id="rId17"/>
    <p:sldId id="379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429" r:id="rId31"/>
    <p:sldId id="395" r:id="rId32"/>
    <p:sldId id="396" r:id="rId33"/>
    <p:sldId id="398" r:id="rId34"/>
    <p:sldId id="399" r:id="rId35"/>
    <p:sldId id="400" r:id="rId36"/>
    <p:sldId id="407" r:id="rId37"/>
    <p:sldId id="408" r:id="rId38"/>
    <p:sldId id="409" r:id="rId39"/>
    <p:sldId id="401" r:id="rId40"/>
    <p:sldId id="402" r:id="rId41"/>
    <p:sldId id="403" r:id="rId42"/>
    <p:sldId id="404" r:id="rId43"/>
    <p:sldId id="405" r:id="rId44"/>
    <p:sldId id="411" r:id="rId45"/>
    <p:sldId id="412" r:id="rId46"/>
    <p:sldId id="413" r:id="rId47"/>
    <p:sldId id="410" r:id="rId48"/>
    <p:sldId id="414" r:id="rId49"/>
    <p:sldId id="406" r:id="rId50"/>
    <p:sldId id="430" r:id="rId51"/>
    <p:sldId id="415" r:id="rId52"/>
    <p:sldId id="421" r:id="rId53"/>
    <p:sldId id="420" r:id="rId54"/>
    <p:sldId id="431" r:id="rId55"/>
    <p:sldId id="416" r:id="rId56"/>
    <p:sldId id="417" r:id="rId57"/>
    <p:sldId id="419" r:id="rId58"/>
    <p:sldId id="418" r:id="rId59"/>
    <p:sldId id="422" r:id="rId60"/>
    <p:sldId id="423" r:id="rId61"/>
    <p:sldId id="432" r:id="rId62"/>
    <p:sldId id="435" r:id="rId63"/>
    <p:sldId id="433" r:id="rId64"/>
    <p:sldId id="425" r:id="rId65"/>
    <p:sldId id="426" r:id="rId66"/>
    <p:sldId id="434" r:id="rId67"/>
  </p:sldIdLst>
  <p:sldSz cx="9144000" cy="6858000" type="screen4x3"/>
  <p:notesSz cx="7315200" cy="96012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B17CCC-18FC-054B-9476-25007078A7C5}">
          <p14:sldIdLst>
            <p14:sldId id="256"/>
            <p14:sldId id="365"/>
          </p14:sldIdLst>
        </p14:section>
        <p14:section name="Karel" id="{DB70342F-7672-7D48-871C-AD7A2B764009}">
          <p14:sldIdLst>
            <p14:sldId id="427"/>
            <p14:sldId id="366"/>
          </p14:sldIdLst>
        </p14:section>
        <p14:section name="ConsolePrograms" id="{57013F8F-C3A1-F644-AA02-75F8F6E0402F}">
          <p14:sldIdLst>
            <p14:sldId id="428"/>
            <p14:sldId id="367"/>
            <p14:sldId id="368"/>
            <p14:sldId id="369"/>
            <p14:sldId id="370"/>
            <p14:sldId id="371"/>
            <p14:sldId id="372"/>
            <p14:sldId id="393"/>
            <p14:sldId id="373"/>
            <p14:sldId id="376"/>
            <p14:sldId id="375"/>
            <p14:sldId id="378"/>
            <p14:sldId id="379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Variables" id="{6A32830C-9026-BE45-88FD-FA658A19A6CA}">
          <p14:sldIdLst>
            <p14:sldId id="429"/>
            <p14:sldId id="395"/>
            <p14:sldId id="396"/>
            <p14:sldId id="398"/>
            <p14:sldId id="399"/>
            <p14:sldId id="400"/>
            <p14:sldId id="407"/>
            <p14:sldId id="408"/>
            <p14:sldId id="409"/>
            <p14:sldId id="401"/>
            <p14:sldId id="402"/>
            <p14:sldId id="403"/>
            <p14:sldId id="404"/>
            <p14:sldId id="405"/>
            <p14:sldId id="411"/>
            <p14:sldId id="412"/>
            <p14:sldId id="413"/>
            <p14:sldId id="410"/>
            <p14:sldId id="414"/>
            <p14:sldId id="406"/>
          </p14:sldIdLst>
        </p14:section>
        <p14:section name="Expressions" id="{391DEDBE-79AC-0F4D-85B0-01D1B1A909DF}">
          <p14:sldIdLst>
            <p14:sldId id="430"/>
            <p14:sldId id="415"/>
            <p14:sldId id="421"/>
            <p14:sldId id="420"/>
            <p14:sldId id="431"/>
            <p14:sldId id="416"/>
            <p14:sldId id="417"/>
            <p14:sldId id="419"/>
            <p14:sldId id="418"/>
            <p14:sldId id="422"/>
            <p14:sldId id="423"/>
            <p14:sldId id="432"/>
            <p14:sldId id="435"/>
            <p14:sldId id="433"/>
            <p14:sldId id="425"/>
            <p14:sldId id="426"/>
            <p14:sldId id="4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DDDDD"/>
    <a:srgbClr val="F8F8F8"/>
    <a:srgbClr val="FF9999"/>
    <a:srgbClr val="8C1515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05" autoAdjust="0"/>
    <p:restoredTop sz="90134" autoAdjust="0"/>
  </p:normalViewPr>
  <p:slideViewPr>
    <p:cSldViewPr>
      <p:cViewPr>
        <p:scale>
          <a:sx n="110" d="100"/>
          <a:sy n="110" d="100"/>
        </p:scale>
        <p:origin x="936" y="-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much vs how many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990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EXPRESSIVE TYPE </a:t>
            </a:r>
            <a:r>
              <a:rPr lang="mr-IN" dirty="0" smtClean="0"/>
              <a:t>–</a:t>
            </a:r>
            <a:r>
              <a:rPr lang="en-US" dirty="0" smtClean="0"/>
              <a:t>you</a:t>
            </a:r>
            <a:r>
              <a:rPr lang="en-US" baseline="0" dirty="0" smtClean="0"/>
              <a:t> can make an </a:t>
            </a:r>
            <a:r>
              <a:rPr lang="en-US" dirty="0" err="1" smtClean="0"/>
              <a:t>int</a:t>
            </a:r>
            <a:r>
              <a:rPr lang="en-US" baseline="0" dirty="0" smtClean="0"/>
              <a:t> into a string but not all strings into an </a:t>
            </a:r>
            <a:r>
              <a:rPr lang="en-US" baseline="0" dirty="0" err="1" smtClean="0"/>
              <a:t>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1622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terms at a time</a:t>
            </a:r>
          </a:p>
          <a:p>
            <a:r>
              <a:rPr lang="en-US" dirty="0" smtClean="0"/>
              <a:t>How can we fix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4066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terms at a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1698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2</a:t>
            </a:r>
            <a:endParaRPr lang="en-US" dirty="0" smtClean="0"/>
          </a:p>
          <a:p>
            <a:pPr marL="228600" indent="-228600">
              <a:buAutoNum type="arabicParenR"/>
            </a:pPr>
            <a:r>
              <a:rPr lang="en-US" dirty="0" smtClean="0"/>
              <a:t>13.5</a:t>
            </a:r>
          </a:p>
          <a:p>
            <a:pPr marL="228600" indent="-228600">
              <a:buAutoNum type="arabicParenR"/>
            </a:pPr>
            <a:r>
              <a:rPr lang="en-US" dirty="0" smtClean="0"/>
              <a:t>11</a:t>
            </a:r>
          </a:p>
          <a:p>
            <a:pPr marL="228600" indent="-228600">
              <a:buAutoNum type="arabicParenR"/>
            </a:pPr>
            <a:r>
              <a:rPr lang="en-US" dirty="0" smtClean="0"/>
              <a:t>abc12</a:t>
            </a:r>
          </a:p>
          <a:p>
            <a:pPr marL="228600" indent="-228600">
              <a:buAutoNum type="arabicParenR"/>
            </a:pPr>
            <a:r>
              <a:rPr lang="en-US" dirty="0" smtClean="0"/>
              <a:t>abc3</a:t>
            </a:r>
          </a:p>
          <a:p>
            <a:pPr marL="228600" indent="-228600">
              <a:buAutoNum type="arabi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341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Behavior is slightly different too,</a:t>
            </a:r>
            <a:r>
              <a:rPr lang="en-US" baseline="0" dirty="0" smtClean="0"/>
              <a:t> we’ll get to that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5885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5585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can we fix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7568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will wait for the user to input a number and then continue executing your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835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 </a:t>
            </a:r>
            <a:r>
              <a:rPr lang="mr-IN" dirty="0" smtClean="0"/>
              <a:t>–</a:t>
            </a:r>
            <a:r>
              <a:rPr lang="en-US" dirty="0" smtClean="0"/>
              <a:t> save the same value and reuse it or change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4346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operator you might not have seen before is</a:t>
            </a:r>
            <a:r>
              <a:rPr lang="mr-IN" dirty="0" smtClean="0"/>
              <a:t>…</a:t>
            </a:r>
            <a:r>
              <a:rPr lang="en-US" dirty="0" smtClean="0"/>
              <a:t>. (%)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0408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for integers</a:t>
            </a:r>
          </a:p>
          <a:p>
            <a:r>
              <a:rPr lang="en-US" dirty="0" smtClean="0"/>
              <a:t>Now + is more versatile than you might expect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2937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</a:t>
            </a:r>
            <a:r>
              <a:rPr lang="en-US" baseline="0" dirty="0" smtClean="0"/>
              <a:t>e is some other weird behavior with operators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4184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>
                <a:latin typeface="Calibri" charset="0"/>
              </a:rPr>
              <a:t>This document is copyright (C) Stanford Computer Science and Marty Stepp, licensed under Creative Commons Attribution 2.5 License.  All rights reserved.</a:t>
            </a:r>
            <a:br>
              <a:rPr lang="en-US" altLang="x-none" sz="800">
                <a:latin typeface="Calibri" charset="0"/>
              </a:rPr>
            </a:br>
            <a:r>
              <a:rPr lang="en-US" altLang="x-none" sz="800">
                <a:latin typeface="Calibri" charset="0"/>
              </a:rPr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0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9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96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3972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7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0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30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87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1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 userDrawn="1"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/>
              <a:t>CS 106A, Lecture 4</a:t>
            </a:r>
            <a:br>
              <a:rPr lang="en-US" altLang="x-none" dirty="0"/>
            </a:br>
            <a:r>
              <a:rPr lang="en-US" altLang="x-none" sz="3400" dirty="0" smtClean="0"/>
              <a:t>Introduction to Java</a:t>
            </a:r>
            <a:endParaRPr lang="en-US" altLang="x-none" sz="3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 smtClean="0"/>
              <a:t>Karel, Ch. 5-6</a:t>
            </a:r>
            <a:endParaRPr lang="en-US" altLang="x-none" sz="15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Console Programs</a:t>
            </a:r>
            <a:endParaRPr lang="en-US" altLang="x-none" dirty="0"/>
          </a:p>
        </p:txBody>
      </p:sp>
      <p:sp>
        <p:nvSpPr>
          <p:cNvPr id="101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public class Hello </a:t>
            </a:r>
            <a:r>
              <a:rPr lang="en-GB" altLang="x-none" sz="2000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sz="2000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sz="2000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("Hello, world!");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("This program produces");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("four lines of output");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 smtClean="0">
                <a:latin typeface="Consolas" charset="0"/>
              </a:rPr>
              <a:t>}</a:t>
            </a:r>
            <a:endParaRPr lang="en-GB" altLang="x-none" sz="2000" dirty="0">
              <a:latin typeface="Consolas" charset="0"/>
            </a:endParaRPr>
          </a:p>
        </p:txBody>
      </p:sp>
      <p:pic>
        <p:nvPicPr>
          <p:cNvPr id="1015814" name="Picture 6" descr="screenshot-console-program-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7" y="4272867"/>
            <a:ext cx="35147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46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 smtClean="0"/>
              <a:t>println</a:t>
            </a:r>
            <a:endParaRPr lang="en-US" altLang="x-none" dirty="0"/>
          </a:p>
        </p:txBody>
      </p:sp>
      <p:sp>
        <p:nvSpPr>
          <p:cNvPr id="101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 dirty="0"/>
              <a:t>A statement that prints a line of output on the </a:t>
            </a:r>
            <a:r>
              <a:rPr lang="en-GB" altLang="x-none" dirty="0" smtClean="0"/>
              <a:t>console, and goes to the next line.</a:t>
            </a:r>
            <a:endParaRPr lang="en-GB" altLang="x-none" dirty="0"/>
          </a:p>
          <a:p>
            <a:pPr lvl="1"/>
            <a:r>
              <a:rPr lang="en-GB" altLang="x-none" dirty="0"/>
              <a:t>pronounced "print-</a:t>
            </a:r>
            <a:r>
              <a:rPr lang="en-GB" altLang="x-none" dirty="0" err="1"/>
              <a:t>linn</a:t>
            </a:r>
            <a:r>
              <a:rPr lang="en-GB" altLang="x-none" dirty="0"/>
              <a:t>"</a:t>
            </a:r>
          </a:p>
          <a:p>
            <a:pPr lvl="1"/>
            <a:endParaRPr lang="en-GB" altLang="x-none" dirty="0"/>
          </a:p>
          <a:p>
            <a:r>
              <a:rPr lang="en-GB" altLang="x-none" dirty="0"/>
              <a:t>Two ways to use </a:t>
            </a:r>
            <a:r>
              <a:rPr lang="en-GB" altLang="x-none" dirty="0" err="1">
                <a:latin typeface="Consolas" charset="0"/>
              </a:rPr>
              <a:t>println</a:t>
            </a:r>
            <a:r>
              <a:rPr lang="en-GB" altLang="x-none" dirty="0"/>
              <a:t> :</a:t>
            </a:r>
          </a:p>
          <a:p>
            <a:pPr lvl="1">
              <a:buFontTx/>
              <a:buChar char="•"/>
            </a:pPr>
            <a:endParaRPr lang="en-GB" altLang="x-none" sz="900" dirty="0">
              <a:latin typeface="Courier New" charset="0"/>
            </a:endParaRPr>
          </a:p>
          <a:p>
            <a:pPr lvl="1">
              <a:buFontTx/>
              <a:buChar char="•"/>
            </a:pPr>
            <a:r>
              <a:rPr lang="en-GB" altLang="x-none" dirty="0" err="1">
                <a:latin typeface="Consolas" charset="0"/>
              </a:rPr>
              <a:t>println</a:t>
            </a:r>
            <a:r>
              <a:rPr lang="en-GB" altLang="x-none" dirty="0">
                <a:latin typeface="Consolas" charset="0"/>
              </a:rPr>
              <a:t>("</a:t>
            </a:r>
            <a:r>
              <a:rPr lang="en-GB" altLang="x-none" b="1" i="1" dirty="0">
                <a:latin typeface="Consolas" charset="0"/>
              </a:rPr>
              <a:t>text</a:t>
            </a:r>
            <a:r>
              <a:rPr lang="en-GB" altLang="x-none" dirty="0">
                <a:latin typeface="Consolas" charset="0"/>
              </a:rPr>
              <a:t>");</a:t>
            </a:r>
          </a:p>
          <a:p>
            <a:pPr lvl="2"/>
            <a:r>
              <a:rPr lang="en-GB" altLang="x-none" dirty="0"/>
              <a:t>Prints the given message as </a:t>
            </a:r>
            <a:r>
              <a:rPr lang="en-GB" altLang="x-none" dirty="0" smtClean="0"/>
              <a:t>output, and goes to the next line.</a:t>
            </a:r>
            <a:endParaRPr lang="en-GB" altLang="x-none" dirty="0"/>
          </a:p>
          <a:p>
            <a:pPr lvl="2"/>
            <a:r>
              <a:rPr lang="en-GB" altLang="x-none" dirty="0"/>
              <a:t>A message is called a </a:t>
            </a:r>
            <a:r>
              <a:rPr lang="en-GB" altLang="x-none" i="1" dirty="0"/>
              <a:t>string</a:t>
            </a:r>
            <a:r>
              <a:rPr lang="en-GB" altLang="x-none" dirty="0"/>
              <a:t>; it starts/ends with a </a:t>
            </a:r>
            <a:r>
              <a:rPr lang="en-GB" altLang="x-none" dirty="0">
                <a:latin typeface="Courier New" charset="0"/>
              </a:rPr>
              <a:t>"</a:t>
            </a:r>
            <a:r>
              <a:rPr lang="en-GB" altLang="x-none" dirty="0"/>
              <a:t> quote character.</a:t>
            </a:r>
          </a:p>
          <a:p>
            <a:pPr lvl="2"/>
            <a:r>
              <a:rPr lang="en-GB" altLang="x-none" dirty="0"/>
              <a:t>The quotes do not appear in the output.</a:t>
            </a:r>
          </a:p>
          <a:p>
            <a:pPr lvl="2"/>
            <a:r>
              <a:rPr lang="en-GB" altLang="x-none" dirty="0"/>
              <a:t>A string may not contain a </a:t>
            </a:r>
            <a:r>
              <a:rPr lang="en-GB" altLang="x-none" dirty="0">
                <a:latin typeface="Consolas" charset="0"/>
              </a:rPr>
              <a:t>"</a:t>
            </a:r>
            <a:r>
              <a:rPr lang="en-GB" altLang="x-none" dirty="0"/>
              <a:t> character.</a:t>
            </a:r>
          </a:p>
          <a:p>
            <a:pPr lvl="1">
              <a:buFont typeface="Wingdings" charset="2"/>
              <a:buNone/>
            </a:pPr>
            <a:endParaRPr lang="en-GB" altLang="x-none" dirty="0"/>
          </a:p>
          <a:p>
            <a:pPr lvl="1">
              <a:buFontTx/>
              <a:buChar char="•"/>
            </a:pPr>
            <a:r>
              <a:rPr lang="en-GB" altLang="x-none" dirty="0" err="1">
                <a:latin typeface="Consolas" charset="0"/>
              </a:rPr>
              <a:t>println</a:t>
            </a:r>
            <a:r>
              <a:rPr lang="en-GB" altLang="x-none" dirty="0">
                <a:latin typeface="Consolas" charset="0"/>
              </a:rPr>
              <a:t>();</a:t>
            </a:r>
          </a:p>
          <a:p>
            <a:pPr lvl="1">
              <a:buFontTx/>
              <a:buNone/>
            </a:pPr>
            <a:r>
              <a:rPr lang="en-GB" altLang="x-none" dirty="0"/>
              <a:t>	Prints a blank line of output.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9012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print</a:t>
            </a:r>
            <a:endParaRPr lang="en-US" altLang="x-none" dirty="0"/>
          </a:p>
        </p:txBody>
      </p:sp>
      <p:sp>
        <p:nvSpPr>
          <p:cNvPr id="101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public class </a:t>
            </a:r>
            <a:r>
              <a:rPr lang="en-GB" altLang="x-none" sz="2000" dirty="0" smtClean="0">
                <a:latin typeface="Consolas" charset="0"/>
              </a:rPr>
              <a:t>HelloWorld </a:t>
            </a:r>
            <a:r>
              <a:rPr lang="en-GB" altLang="x-none" sz="2000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sz="2000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sz="2000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 smtClean="0">
                <a:latin typeface="Consolas" charset="0"/>
              </a:rPr>
              <a:t>		 print("Hello, 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 smtClean="0">
                <a:latin typeface="Consolas" charset="0"/>
              </a:rPr>
              <a:t>		 print("world!");</a:t>
            </a:r>
            <a:endParaRPr lang="en-GB" altLang="x-none" sz="2000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 smtClean="0">
                <a:latin typeface="Consolas" charset="0"/>
              </a:rPr>
              <a:t>}</a:t>
            </a:r>
            <a:endParaRPr lang="en-GB" altLang="x-none" sz="2000" dirty="0">
              <a:latin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2895600"/>
            <a:ext cx="4800600" cy="30046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266700" y="5883834"/>
            <a:ext cx="9677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x-none" sz="2600" dirty="0"/>
              <a:t>Same as </a:t>
            </a:r>
            <a:r>
              <a:rPr lang="en-GB" altLang="x-none" sz="2600" dirty="0" err="1" smtClean="0">
                <a:latin typeface="Consolas" charset="0"/>
              </a:rPr>
              <a:t>println</a:t>
            </a:r>
            <a:r>
              <a:rPr lang="en-GB" altLang="x-none" sz="2600" dirty="0" smtClean="0">
                <a:ea typeface="Arial" charset="0"/>
                <a:cs typeface="Arial" charset="0"/>
              </a:rPr>
              <a:t>, </a:t>
            </a:r>
            <a:r>
              <a:rPr lang="en-GB" altLang="x-none" sz="2600" dirty="0" smtClean="0"/>
              <a:t>but </a:t>
            </a:r>
            <a:r>
              <a:rPr lang="en-GB" altLang="x-none" sz="2600" dirty="0"/>
              <a:t>does not go to the next line.</a:t>
            </a:r>
          </a:p>
        </p:txBody>
      </p:sp>
    </p:spTree>
    <p:extLst>
      <p:ext uri="{BB962C8B-B14F-4D97-AF65-F5344CB8AC3E}">
        <p14:creationId xmlns:p14="http://schemas.microsoft.com/office/powerpoint/2010/main" val="7631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Escape sequences</a:t>
            </a:r>
          </a:p>
        </p:txBody>
      </p:sp>
      <p:sp>
        <p:nvSpPr>
          <p:cNvPr id="101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GB" altLang="x-none" b="1"/>
              <a:t>escape sequence</a:t>
            </a:r>
            <a:r>
              <a:rPr lang="en-GB" altLang="x-none"/>
              <a:t>: A special sequence of characters used to represent certain special characters in a string.</a:t>
            </a:r>
            <a:br>
              <a:rPr lang="en-GB" altLang="x-none"/>
            </a:br>
            <a:endParaRPr lang="en-GB" altLang="x-none" sz="800"/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\t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tab character</a:t>
            </a:r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\n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new line character</a:t>
            </a:r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\"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quotation mark character</a:t>
            </a:r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\\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backslash character</a:t>
            </a:r>
          </a:p>
          <a:p>
            <a:pPr lvl="1">
              <a:spcBef>
                <a:spcPts val="500"/>
              </a:spcBef>
            </a:pPr>
            <a:endParaRPr lang="en-GB" altLang="x-none"/>
          </a:p>
          <a:p>
            <a:pPr lvl="1">
              <a:spcBef>
                <a:spcPts val="500"/>
              </a:spcBef>
            </a:pPr>
            <a:r>
              <a:rPr lang="en-GB" altLang="x-none"/>
              <a:t>Example:</a:t>
            </a:r>
            <a:br>
              <a:rPr lang="en-GB" altLang="x-none"/>
            </a:br>
            <a:r>
              <a:rPr lang="en-GB" altLang="x-none" sz="2000">
                <a:latin typeface="Consolas" charset="0"/>
              </a:rPr>
              <a:t>println("</a:t>
            </a:r>
            <a:r>
              <a:rPr lang="en-GB" altLang="x-none" sz="2000" b="1">
                <a:latin typeface="Consolas" charset="0"/>
              </a:rPr>
              <a:t>\\</a:t>
            </a:r>
            <a:r>
              <a:rPr lang="en-GB" altLang="x-none" sz="2000">
                <a:latin typeface="Consolas" charset="0"/>
              </a:rPr>
              <a:t>hello</a:t>
            </a:r>
            <a:r>
              <a:rPr lang="en-GB" altLang="x-none" sz="2000" b="1">
                <a:latin typeface="Consolas" charset="0"/>
              </a:rPr>
              <a:t>\n</a:t>
            </a:r>
            <a:r>
              <a:rPr lang="en-GB" altLang="x-none" sz="2000">
                <a:latin typeface="Consolas" charset="0"/>
              </a:rPr>
              <a:t>how</a:t>
            </a:r>
            <a:r>
              <a:rPr lang="en-GB" altLang="x-none" sz="2000" b="1">
                <a:latin typeface="Consolas" charset="0"/>
              </a:rPr>
              <a:t>\t</a:t>
            </a:r>
            <a:r>
              <a:rPr lang="en-GB" altLang="x-none" sz="2000">
                <a:latin typeface="Consolas" charset="0"/>
              </a:rPr>
              <a:t>are </a:t>
            </a:r>
            <a:r>
              <a:rPr lang="en-GB" altLang="x-none" sz="2000" b="1">
                <a:latin typeface="Consolas" charset="0"/>
              </a:rPr>
              <a:t>\"</a:t>
            </a:r>
            <a:r>
              <a:rPr lang="en-GB" altLang="x-none" sz="2000">
                <a:latin typeface="Consolas" charset="0"/>
              </a:rPr>
              <a:t>you</a:t>
            </a:r>
            <a:r>
              <a:rPr lang="en-GB" altLang="x-none" sz="2000" b="1">
                <a:latin typeface="Consolas" charset="0"/>
              </a:rPr>
              <a:t>\"</a:t>
            </a:r>
            <a:r>
              <a:rPr lang="en-GB" altLang="x-none" sz="2000">
                <a:latin typeface="Consolas" charset="0"/>
              </a:rPr>
              <a:t>?</a:t>
            </a:r>
            <a:r>
              <a:rPr lang="en-GB" altLang="x-none" sz="2000" b="1">
                <a:latin typeface="Consolas" charset="0"/>
              </a:rPr>
              <a:t>\\\\</a:t>
            </a:r>
            <a:r>
              <a:rPr lang="en-GB" altLang="x-none" sz="2000">
                <a:latin typeface="Consolas" charset="0"/>
              </a:rPr>
              <a:t>");</a:t>
            </a:r>
            <a:br>
              <a:rPr lang="en-GB" altLang="x-none" sz="2000">
                <a:latin typeface="Consolas" charset="0"/>
              </a:rPr>
            </a:br>
            <a:endParaRPr lang="en-GB" altLang="x-none" sz="900">
              <a:latin typeface="Consolas" charset="0"/>
            </a:endParaRPr>
          </a:p>
          <a:p>
            <a:pPr lvl="1">
              <a:spcBef>
                <a:spcPts val="500"/>
              </a:spcBef>
            </a:pPr>
            <a:r>
              <a:rPr lang="en-GB" altLang="x-none"/>
              <a:t>Output:</a:t>
            </a:r>
            <a:br>
              <a:rPr lang="en-GB" altLang="x-none"/>
            </a:br>
            <a:r>
              <a:rPr lang="en-GB" altLang="x-none">
                <a:latin typeface="Consolas" charset="0"/>
              </a:rPr>
              <a:t>\hello</a:t>
            </a:r>
            <a:br>
              <a:rPr lang="en-GB" altLang="x-none">
                <a:latin typeface="Consolas" charset="0"/>
              </a:rPr>
            </a:br>
            <a:r>
              <a:rPr lang="en-GB" altLang="x-none">
                <a:latin typeface="Consolas" charset="0"/>
              </a:rPr>
              <a:t>how	are "you"?\\</a:t>
            </a:r>
            <a:endParaRPr lang="en-US" altLang="x-none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5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192" y="2568"/>
            <a:chExt cx="2136" cy="456"/>
          </a:xfrm>
        </p:grpSpPr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544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0" y="1931988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8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0" y="1931988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</p:spTree>
    <p:extLst>
      <p:ext uri="{BB962C8B-B14F-4D97-AF65-F5344CB8AC3E}">
        <p14:creationId xmlns:p14="http://schemas.microsoft.com/office/powerpoint/2010/main" val="34095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1" y="2274887"/>
            <a:ext cx="48768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</p:spTree>
    <p:extLst>
      <p:ext uri="{BB962C8B-B14F-4D97-AF65-F5344CB8AC3E}">
        <p14:creationId xmlns:p14="http://schemas.microsoft.com/office/powerpoint/2010/main" val="113639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2819399" y="2274887"/>
            <a:ext cx="3505201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</p:spTree>
    <p:extLst>
      <p:ext uri="{BB962C8B-B14F-4D97-AF65-F5344CB8AC3E}">
        <p14:creationId xmlns:p14="http://schemas.microsoft.com/office/powerpoint/2010/main" val="42296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2819399" y="2274887"/>
            <a:ext cx="3505201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</p:spTree>
    <p:extLst>
      <p:ext uri="{BB962C8B-B14F-4D97-AF65-F5344CB8AC3E}">
        <p14:creationId xmlns:p14="http://schemas.microsoft.com/office/powerpoint/2010/main" val="57094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/>
              <a:t>Announcements</a:t>
            </a:r>
          </a:p>
          <a:p>
            <a:r>
              <a:rPr lang="en-US" altLang="x-none" sz="3600" dirty="0" smtClean="0"/>
              <a:t>Bye, Karel!</a:t>
            </a:r>
          </a:p>
          <a:p>
            <a:r>
              <a:rPr lang="en-US" altLang="x-none" sz="3600" dirty="0" smtClean="0"/>
              <a:t>Console Programs</a:t>
            </a:r>
          </a:p>
          <a:p>
            <a:r>
              <a:rPr lang="en-US" altLang="x-none" sz="3600" dirty="0" smtClean="0"/>
              <a:t>Variables</a:t>
            </a:r>
          </a:p>
          <a:p>
            <a:r>
              <a:rPr lang="en-US" altLang="x-none" sz="3600" dirty="0" smtClean="0"/>
              <a:t>Expressions</a:t>
            </a:r>
          </a:p>
          <a:p>
            <a:r>
              <a:rPr lang="en-US" altLang="x-none" sz="3600" dirty="0" smtClean="0"/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51992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1" y="2274887"/>
            <a:ext cx="1066799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7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371600" y="2584772"/>
            <a:ext cx="4953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2895600" y="2584772"/>
            <a:ext cx="3429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</p:spTree>
    <p:extLst>
      <p:ext uri="{BB962C8B-B14F-4D97-AF65-F5344CB8AC3E}">
        <p14:creationId xmlns:p14="http://schemas.microsoft.com/office/powerpoint/2010/main" val="37772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2895600" y="2584772"/>
            <a:ext cx="3429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1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2584772"/>
            <a:ext cx="10668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77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2936917"/>
            <a:ext cx="32004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9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2936917"/>
            <a:ext cx="32004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42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42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3276600"/>
            <a:ext cx="6096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42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99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3276600"/>
            <a:ext cx="6096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42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6" name="Text Box 24"/>
          <p:cNvSpPr txBox="1">
            <a:spLocks noChangeArrowheads="1"/>
          </p:cNvSpPr>
          <p:nvPr/>
        </p:nvSpPr>
        <p:spPr bwMode="auto">
          <a:xfrm>
            <a:off x="1885950" y="59499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</p:spTree>
    <p:extLst>
      <p:ext uri="{BB962C8B-B14F-4D97-AF65-F5344CB8AC3E}">
        <p14:creationId xmlns:p14="http://schemas.microsoft.com/office/powerpoint/2010/main" val="79802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42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6" name="Text Box 24"/>
          <p:cNvSpPr txBox="1">
            <a:spLocks noChangeArrowheads="1"/>
          </p:cNvSpPr>
          <p:nvPr/>
        </p:nvSpPr>
        <p:spPr bwMode="auto">
          <a:xfrm>
            <a:off x="1885950" y="59499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</p:spTree>
    <p:extLst>
      <p:ext uri="{BB962C8B-B14F-4D97-AF65-F5344CB8AC3E}">
        <p14:creationId xmlns:p14="http://schemas.microsoft.com/office/powerpoint/2010/main" val="19833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/>
              <a:t>Bye, Karel!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1936551" cy="226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4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 smtClean="0"/>
              <a:t>Variables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144850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= Boxes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0200"/>
            <a:ext cx="4724400" cy="472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2257" y="3620791"/>
            <a:ext cx="3118018" cy="23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9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= Boxes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76400"/>
            <a:ext cx="6172200" cy="3594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08872" y="6088411"/>
            <a:ext cx="473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computer has space for about 2 </a:t>
            </a:r>
            <a:r>
              <a:rPr lang="en-US" smtClean="0"/>
              <a:t>billion boxes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758" y="3200245"/>
            <a:ext cx="2263698" cy="2263698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5833018" y="3021826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1288436">
            <a:off x="5434794" y="2633408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7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new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8915400" cy="1600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myVariable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7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27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new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8915400" cy="1600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myVariable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7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86634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type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943600" y="1792069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name</a:t>
            </a:r>
            <a:endParaRPr lang="en-US" sz="3600" dirty="0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 bwMode="auto">
          <a:xfrm>
            <a:off x="1143000" y="2532965"/>
            <a:ext cx="0" cy="1048435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6629400" y="2438400"/>
            <a:ext cx="0" cy="1048435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5560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Types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447800"/>
            <a:ext cx="689868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mr-IN" sz="3000" dirty="0" smtClean="0">
                <a:ea typeface="Arial" charset="0"/>
                <a:cs typeface="Arial" charset="0"/>
              </a:rPr>
              <a:t>–</a:t>
            </a:r>
            <a:r>
              <a:rPr lang="en-US" sz="3000" dirty="0" smtClean="0">
                <a:ea typeface="Arial" charset="0"/>
                <a:cs typeface="Arial" charset="0"/>
              </a:rPr>
              <a:t> an integer number</a:t>
            </a:r>
          </a:p>
          <a:p>
            <a:pPr algn="l"/>
            <a:endParaRPr lang="en-US" sz="3000" dirty="0" smtClean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</a:t>
            </a:r>
            <a:r>
              <a:rPr lang="en-US" sz="3000" dirty="0" smtClean="0">
                <a:ea typeface="Arial" charset="0"/>
                <a:cs typeface="Arial" charset="0"/>
              </a:rPr>
              <a:t>a decimal number</a:t>
            </a:r>
            <a:endParaRPr lang="en-US" sz="3000" dirty="0" smtClean="0">
              <a:latin typeface="Courier"/>
              <a:cs typeface="Courier"/>
            </a:endParaRPr>
          </a:p>
          <a:p>
            <a:pPr algn="l"/>
            <a:endParaRPr lang="en-US" sz="3000" b="1" dirty="0" smtClean="0">
              <a:solidFill>
                <a:srgbClr val="7030A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</a:t>
            </a:r>
            <a:r>
              <a:rPr lang="en-US" sz="3000" dirty="0" smtClean="0">
                <a:ea typeface="Arial" charset="0"/>
                <a:cs typeface="Arial" charset="0"/>
              </a:rPr>
              <a:t>a single character</a:t>
            </a:r>
          </a:p>
          <a:p>
            <a:pPr algn="l"/>
            <a:endParaRPr lang="en-US" sz="3000" dirty="0" smtClean="0">
              <a:latin typeface="Courier"/>
              <a:cs typeface="Courier"/>
            </a:endParaRPr>
          </a:p>
          <a:p>
            <a:pPr algn="l"/>
            <a:r>
              <a:rPr lang="en-US" sz="3000" b="1" dirty="0" err="1" smtClean="0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</a:t>
            </a:r>
            <a:r>
              <a:rPr lang="en-US" sz="3000" dirty="0" smtClean="0">
                <a:ea typeface="Arial" charset="0"/>
                <a:cs typeface="Arial" charset="0"/>
              </a:rPr>
              <a:t>true or false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936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How much </a:t>
            </a:r>
            <a:r>
              <a:rPr lang="en-US" dirty="0" smtClean="0"/>
              <a:t>do I weigh?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75" y="1752600"/>
            <a:ext cx="7263049" cy="49700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0880" y="1143000"/>
            <a:ext cx="6582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</a:t>
            </a:r>
            <a:r>
              <a:rPr lang="en-US" sz="3200" b="1" dirty="0" smtClean="0">
                <a:solidFill>
                  <a:srgbClr val="660066"/>
                </a:solidFill>
                <a:latin typeface="Courier"/>
                <a:cs typeface="Courier"/>
              </a:rPr>
              <a:t>ouble </a:t>
            </a:r>
            <a:r>
              <a:rPr lang="mr-IN" sz="3200" b="1" dirty="0" smtClean="0">
                <a:ea typeface="Arial" charset="0"/>
                <a:cs typeface="Arial" charset="0"/>
              </a:rPr>
              <a:t>–</a:t>
            </a:r>
            <a:r>
              <a:rPr lang="en-US" sz="3200" b="1" dirty="0" smtClean="0">
                <a:ea typeface="Arial" charset="0"/>
                <a:cs typeface="Arial" charset="0"/>
              </a:rPr>
              <a:t> answer is real number</a:t>
            </a:r>
            <a:endParaRPr lang="en-US" sz="32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73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1" dirty="0" smtClean="0"/>
              <a:t>How many</a:t>
            </a:r>
            <a:r>
              <a:rPr lang="en-US" sz="4000" dirty="0" smtClean="0"/>
              <a:t> pets do I have?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1845944" y="1143000"/>
            <a:ext cx="54521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2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3200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mr-IN" sz="3200" b="1" dirty="0" smtClean="0">
                <a:ea typeface="Arial" charset="0"/>
                <a:cs typeface="Arial" charset="0"/>
              </a:rPr>
              <a:t>–</a:t>
            </a:r>
            <a:r>
              <a:rPr lang="en-US" sz="3200" b="1" dirty="0" smtClean="0">
                <a:ea typeface="Arial" charset="0"/>
                <a:cs typeface="Arial" charset="0"/>
              </a:rPr>
              <a:t> answer is an integer</a:t>
            </a:r>
            <a:endParaRPr lang="en-US" sz="3200" dirty="0"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26810"/>
            <a:ext cx="3847669" cy="5130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269" y="1726810"/>
            <a:ext cx="3847669" cy="513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5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vs. </a:t>
            </a:r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6400" i="1" dirty="0" smtClean="0"/>
              <a:t>How much </a:t>
            </a:r>
            <a:r>
              <a:rPr lang="en-US" sz="6400" dirty="0" smtClean="0"/>
              <a:t>vs. </a:t>
            </a:r>
            <a:r>
              <a:rPr lang="en-US" sz="6400" i="1" dirty="0" smtClean="0"/>
              <a:t>how many</a:t>
            </a:r>
            <a:endParaRPr lang="en-US" sz="6400" i="1" dirty="0"/>
          </a:p>
        </p:txBody>
      </p:sp>
    </p:spTree>
    <p:extLst>
      <p:ext uri="{BB962C8B-B14F-4D97-AF65-F5344CB8AC3E}">
        <p14:creationId xmlns:p14="http://schemas.microsoft.com/office/powerpoint/2010/main" val="11586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Declaration</a:t>
            </a:r>
          </a:p>
        </p:txBody>
      </p:sp>
      <p:sp>
        <p:nvSpPr>
          <p:cNvPr id="103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variable declaration</a:t>
            </a:r>
            <a:r>
              <a:rPr lang="en-US" altLang="x-none" dirty="0"/>
              <a:t>: </a:t>
            </a:r>
            <a:r>
              <a:rPr lang="en-US" altLang="x-none" sz="2200" dirty="0"/>
              <a:t>Sets aside memory for storing a value.</a:t>
            </a:r>
          </a:p>
          <a:p>
            <a:pPr lvl="1"/>
            <a:r>
              <a:rPr lang="en-US" altLang="x-none" dirty="0"/>
              <a:t>Variables must be declared</a:t>
            </a:r>
            <a:r>
              <a:rPr lang="en-US" altLang="x-none" i="1" dirty="0"/>
              <a:t> </a:t>
            </a:r>
            <a:r>
              <a:rPr lang="en-US" altLang="x-none" dirty="0"/>
              <a:t>before they can be used.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Syntax:</a:t>
            </a:r>
            <a:endParaRPr lang="en-US" altLang="x-none" sz="900" dirty="0"/>
          </a:p>
          <a:p>
            <a:pPr lvl="1"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b="1" i="1" dirty="0">
                <a:latin typeface="Consolas" charset="0"/>
              </a:rPr>
              <a:t>type name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zipcode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double </a:t>
            </a:r>
            <a:r>
              <a:rPr lang="en-US" altLang="x-none" dirty="0" err="1">
                <a:latin typeface="Consolas" charset="0"/>
              </a:rPr>
              <a:t>myGPA</a:t>
            </a:r>
            <a:r>
              <a:rPr lang="en-US" altLang="x-none" dirty="0">
                <a:latin typeface="Consolas" charset="0"/>
              </a:rPr>
              <a:t>;</a:t>
            </a:r>
          </a:p>
        </p:txBody>
      </p:sp>
      <p:graphicFrame>
        <p:nvGraphicFramePr>
          <p:cNvPr id="1030173" name="Group 29"/>
          <p:cNvGraphicFramePr>
            <a:graphicFrameLocks noGrp="1"/>
          </p:cNvGraphicFramePr>
          <p:nvPr/>
        </p:nvGraphicFramePr>
        <p:xfrm>
          <a:off x="5638800" y="4216400"/>
          <a:ext cx="24384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1430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zipcode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onsola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0183" name="Group 39"/>
          <p:cNvGraphicFramePr>
            <a:graphicFrameLocks noGrp="1"/>
          </p:cNvGraphicFramePr>
          <p:nvPr/>
        </p:nvGraphicFramePr>
        <p:xfrm>
          <a:off x="5638800" y="5435600"/>
          <a:ext cx="30480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752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myGPA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onsola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03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Bye, Karel!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244575" y="1699975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  <a:solidFill>
            <a:srgbClr val="FFC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 will miss you.</a:t>
            </a:r>
            <a:endParaRPr lang="en-US" sz="2800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344936" y="30156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  <a:solidFill>
            <a:srgbClr val="FFC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Enjoy Java!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3938177" y="4508469"/>
            <a:ext cx="3131696" cy="940247"/>
            <a:chOff x="3938177" y="4508469"/>
            <a:chExt cx="3131696" cy="940247"/>
          </a:xfrm>
          <a:solidFill>
            <a:srgbClr val="FFC000"/>
          </a:solidFill>
        </p:grpSpPr>
        <p:sp>
          <p:nvSpPr>
            <p:cNvPr id="7" name="Rounded Rectangular Callout 6"/>
            <p:cNvSpPr/>
            <p:nvPr/>
          </p:nvSpPr>
          <p:spPr>
            <a:xfrm>
              <a:off x="3938177" y="4508469"/>
              <a:ext cx="3131696" cy="940247"/>
            </a:xfrm>
            <a:prstGeom prst="wedgeRoundRectCallout">
              <a:avLst>
                <a:gd name="adj1" fmla="val -62466"/>
                <a:gd name="adj2" fmla="val -56193"/>
                <a:gd name="adj3" fmla="val 16667"/>
              </a:avLst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See you on the midterm       .</a:t>
              </a:r>
              <a:endParaRPr lang="en-US" sz="28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77" b="99194" l="10000" r="90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4938131"/>
              <a:ext cx="456841" cy="47206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3972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8915400" cy="1600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myVariable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 = 2;</a:t>
            </a:r>
            <a:endParaRPr lang="en-US" sz="7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99" y="1886634"/>
            <a:ext cx="480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Existing variable name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7391400" y="16764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value</a:t>
            </a:r>
            <a:endParaRPr lang="en-US" sz="3600" dirty="0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 bwMode="auto">
          <a:xfrm flipH="1">
            <a:off x="2819400" y="2532965"/>
            <a:ext cx="38100" cy="953870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8077200" y="2322731"/>
            <a:ext cx="0" cy="1048435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4792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20559" y="1179653"/>
            <a:ext cx="3502882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smtClean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pPr algn="l"/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sz="2400" dirty="0" err="1" smtClean="0">
                <a:latin typeface="Courier"/>
                <a:cs typeface="Courier"/>
              </a:rPr>
              <a:t>num</a:t>
            </a:r>
            <a:r>
              <a:rPr lang="en-US" sz="2400" dirty="0" smtClean="0">
                <a:latin typeface="Courier"/>
                <a:cs typeface="Courier"/>
              </a:rPr>
              <a:t> = 5;</a:t>
            </a:r>
          </a:p>
          <a:p>
            <a:pPr algn="l"/>
            <a:endParaRPr lang="en-US" sz="2400" dirty="0" smtClean="0">
              <a:latin typeface="Courier"/>
              <a:cs typeface="Courier"/>
            </a:endParaRPr>
          </a:p>
          <a:p>
            <a:pPr algn="l"/>
            <a:r>
              <a:rPr lang="en-US" sz="2400" dirty="0" smtClean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2400" dirty="0" smtClean="0">
              <a:latin typeface="Courier"/>
              <a:cs typeface="Courier"/>
            </a:endParaRPr>
          </a:p>
          <a:p>
            <a:pPr algn="l"/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fraction;</a:t>
            </a:r>
          </a:p>
          <a:p>
            <a:pPr algn="l"/>
            <a:r>
              <a:rPr lang="en-US" sz="2400" dirty="0" smtClean="0">
                <a:latin typeface="Courier"/>
                <a:cs typeface="Courier"/>
              </a:rPr>
              <a:t>fraction = 0.2;</a:t>
            </a:r>
          </a:p>
          <a:p>
            <a:pPr algn="l"/>
            <a:endParaRPr lang="en-US" sz="2400" dirty="0" smtClean="0">
              <a:latin typeface="Courier"/>
              <a:cs typeface="Courier"/>
            </a:endParaRPr>
          </a:p>
          <a:p>
            <a:pPr algn="l"/>
            <a:r>
              <a:rPr lang="en-US" sz="2400" dirty="0" smtClean="0">
                <a:solidFill>
                  <a:srgbClr val="00B050"/>
                </a:solidFill>
                <a:latin typeface="Courier"/>
                <a:cs typeface="Courier"/>
              </a:rPr>
              <a:t>// a single letter</a:t>
            </a:r>
            <a:endParaRPr lang="en-US" sz="2400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24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letter;</a:t>
            </a:r>
          </a:p>
          <a:p>
            <a:pPr algn="l"/>
            <a:r>
              <a:rPr lang="en-US" sz="2400" dirty="0" smtClean="0">
                <a:latin typeface="Courier"/>
                <a:cs typeface="Courier"/>
              </a:rPr>
              <a:t>letter = ‘c’;</a:t>
            </a:r>
          </a:p>
          <a:p>
            <a:pPr algn="l"/>
            <a:endParaRPr lang="en-US" sz="2400" dirty="0" smtClean="0">
              <a:latin typeface="Courier"/>
              <a:cs typeface="Courier"/>
            </a:endParaRPr>
          </a:p>
          <a:p>
            <a:pPr algn="l"/>
            <a:r>
              <a:rPr lang="en-US" sz="2400" dirty="0" smtClean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  <a:endParaRPr lang="en-US" sz="2400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2400" b="1" dirty="0" err="1">
                <a:solidFill>
                  <a:srgbClr val="7030A0"/>
                </a:solidFill>
                <a:latin typeface="Courier"/>
                <a:cs typeface="Courier"/>
              </a:rPr>
              <a:t>b</a:t>
            </a:r>
            <a:r>
              <a:rPr lang="en-US" sz="2400" b="1" dirty="0" err="1" smtClean="0">
                <a:solidFill>
                  <a:srgbClr val="7030A0"/>
                </a:solidFill>
                <a:latin typeface="Courier"/>
                <a:cs typeface="Courier"/>
              </a:rPr>
              <a:t>oolean</a:t>
            </a:r>
            <a:r>
              <a:rPr lang="en-US" sz="24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isLove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sz="2400" dirty="0" err="1" smtClean="0">
                <a:latin typeface="Courier"/>
                <a:cs typeface="Courier"/>
              </a:rPr>
              <a:t>isLove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  <a:r>
              <a:rPr lang="en-US" sz="2400" b="1" dirty="0" smtClean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1864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Assignment</a:t>
            </a:r>
          </a:p>
        </p:txBody>
      </p:sp>
      <p:sp>
        <p:nvSpPr>
          <p:cNvPr id="103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/>
              <a:t>assignment</a:t>
            </a:r>
            <a:r>
              <a:rPr lang="en-US" altLang="x-none"/>
              <a:t>: Stores a value into a variable.</a:t>
            </a:r>
          </a:p>
          <a:p>
            <a:pPr lvl="1"/>
            <a:r>
              <a:rPr lang="en-US" altLang="x-none"/>
              <a:t>The value can be an expression; the variable stores its result.</a:t>
            </a:r>
          </a:p>
          <a:p>
            <a:pPr lvl="1"/>
            <a:endParaRPr lang="en-US" altLang="x-none"/>
          </a:p>
          <a:p>
            <a:r>
              <a:rPr lang="en-US" altLang="x-none"/>
              <a:t>Syntax:</a:t>
            </a:r>
          </a:p>
          <a:p>
            <a:pPr lvl="1">
              <a:buFontTx/>
              <a:buNone/>
            </a:pPr>
            <a:endParaRPr lang="en-US" altLang="x-none" sz="90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 i="1">
                <a:latin typeface="Consolas" charset="0"/>
              </a:rPr>
              <a:t>	name</a:t>
            </a:r>
            <a:r>
              <a:rPr lang="en-US" altLang="x-none">
                <a:latin typeface="Consolas" charset="0"/>
              </a:rPr>
              <a:t> = </a:t>
            </a:r>
            <a:r>
              <a:rPr lang="en-US" altLang="x-none" b="1" i="1">
                <a:latin typeface="Consolas" charset="0"/>
              </a:rPr>
              <a:t>expression</a:t>
            </a:r>
            <a:r>
              <a:rPr lang="en-US" altLang="x-none">
                <a:latin typeface="Consolas" charset="0"/>
              </a:rPr>
              <a:t>;</a:t>
            </a: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int zipcode;</a:t>
            </a: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</a:t>
            </a:r>
            <a:r>
              <a:rPr lang="en-US" altLang="x-none" b="1">
                <a:latin typeface="Consolas" charset="0"/>
                <a:ea typeface="Courier New" charset="0"/>
                <a:cs typeface="Courier New" charset="0"/>
              </a:rPr>
              <a:t>zipcode = 90210;</a:t>
            </a:r>
          </a:p>
          <a:p>
            <a:pPr lvl="1">
              <a:buFontTx/>
              <a:buNone/>
            </a:pP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double myGPA;</a:t>
            </a: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</a:t>
            </a:r>
            <a:r>
              <a:rPr lang="en-US" altLang="x-none" b="1">
                <a:latin typeface="Consolas" charset="0"/>
                <a:ea typeface="Courier New" charset="0"/>
                <a:cs typeface="Courier New" charset="0"/>
              </a:rPr>
              <a:t>myGPA = 1.0 + 2.25;</a:t>
            </a:r>
            <a:endParaRPr lang="en-US" altLang="x-none">
              <a:latin typeface="Consolas" charset="0"/>
            </a:endParaRPr>
          </a:p>
        </p:txBody>
      </p:sp>
      <p:graphicFrame>
        <p:nvGraphicFramePr>
          <p:cNvPr id="1031191" name="Group 23"/>
          <p:cNvGraphicFramePr>
            <a:graphicFrameLocks noGrp="1"/>
          </p:cNvGraphicFramePr>
          <p:nvPr/>
        </p:nvGraphicFramePr>
        <p:xfrm>
          <a:off x="5638800" y="4216400"/>
          <a:ext cx="24384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1430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zipcode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90210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1194" name="Group 26"/>
          <p:cNvGraphicFramePr>
            <a:graphicFrameLocks noGrp="1"/>
          </p:cNvGraphicFramePr>
          <p:nvPr/>
        </p:nvGraphicFramePr>
        <p:xfrm>
          <a:off x="5638800" y="5435600"/>
          <a:ext cx="30480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752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myGPA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3.25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7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Declare / initialize</a:t>
            </a:r>
          </a:p>
        </p:txBody>
      </p:sp>
      <p:sp>
        <p:nvSpPr>
          <p:cNvPr id="1033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A variable can be declared/initialized in one statement.</a:t>
            </a:r>
            <a:endParaRPr lang="en-US" altLang="x-none" sz="2200"/>
          </a:p>
          <a:p>
            <a:pPr lvl="1"/>
            <a:r>
              <a:rPr lang="en-US" altLang="x-none"/>
              <a:t>This is probably the most commonly used declaration syntax.</a:t>
            </a:r>
          </a:p>
          <a:p>
            <a:pPr lvl="1"/>
            <a:endParaRPr lang="en-US" altLang="x-none"/>
          </a:p>
          <a:p>
            <a:r>
              <a:rPr lang="en-US" altLang="x-none"/>
              <a:t>Syntax:</a:t>
            </a:r>
          </a:p>
          <a:p>
            <a:pPr lvl="1">
              <a:buFontTx/>
              <a:buNone/>
            </a:pPr>
            <a:endParaRPr lang="en-US" altLang="x-none" sz="90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>
                <a:latin typeface="Consolas" charset="0"/>
              </a:rPr>
              <a:t>	</a:t>
            </a:r>
            <a:r>
              <a:rPr lang="en-US" altLang="x-none" b="1" i="1">
                <a:latin typeface="Consolas" charset="0"/>
              </a:rPr>
              <a:t>type</a:t>
            </a:r>
            <a:r>
              <a:rPr lang="en-US" altLang="x-none">
                <a:latin typeface="Consolas" charset="0"/>
              </a:rPr>
              <a:t> </a:t>
            </a:r>
            <a:r>
              <a:rPr lang="en-US" altLang="x-none" b="1" i="1">
                <a:latin typeface="Consolas" charset="0"/>
              </a:rPr>
              <a:t>name</a:t>
            </a:r>
            <a:r>
              <a:rPr lang="en-US" altLang="x-none">
                <a:latin typeface="Consolas" charset="0"/>
              </a:rPr>
              <a:t> = </a:t>
            </a:r>
            <a:r>
              <a:rPr lang="en-US" altLang="x-none" b="1" i="1">
                <a:latin typeface="Consolas" charset="0"/>
              </a:rPr>
              <a:t>expression</a:t>
            </a:r>
            <a:r>
              <a:rPr lang="en-US" altLang="x-none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</a:rPr>
              <a:t>	double tempF = 98.6;</a:t>
            </a:r>
          </a:p>
          <a:p>
            <a:pPr lvl="1"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</a:rPr>
              <a:t>	int x = (11 / 2) + 3;</a:t>
            </a:r>
          </a:p>
        </p:txBody>
      </p:sp>
      <p:graphicFrame>
        <p:nvGraphicFramePr>
          <p:cNvPr id="1033242" name="Group 26"/>
          <p:cNvGraphicFramePr>
            <a:graphicFrameLocks noGrp="1"/>
          </p:cNvGraphicFramePr>
          <p:nvPr/>
        </p:nvGraphicFramePr>
        <p:xfrm>
          <a:off x="5638800" y="5435600"/>
          <a:ext cx="24384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1430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3252" name="Group 36"/>
          <p:cNvGraphicFramePr>
            <a:graphicFrameLocks noGrp="1"/>
          </p:cNvGraphicFramePr>
          <p:nvPr/>
        </p:nvGraphicFramePr>
        <p:xfrm>
          <a:off x="5638800" y="4216400"/>
          <a:ext cx="30480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752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tempF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98.6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06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‘=‘ Means Assignment</a:t>
            </a:r>
            <a:endParaRPr lang="en-US" altLang="x-none" dirty="0"/>
          </a:p>
        </p:txBody>
      </p:sp>
      <p:sp>
        <p:nvSpPr>
          <p:cNvPr id="103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x-none"/>
              <a:t>Assignment uses </a:t>
            </a:r>
            <a:r>
              <a:rPr lang="en-US" altLang="x-none">
                <a:latin typeface="Consolas" charset="0"/>
              </a:rPr>
              <a:t>=</a:t>
            </a:r>
            <a:r>
              <a:rPr lang="en-US" altLang="x-none"/>
              <a:t> , but it is not an algebraic equation.</a:t>
            </a:r>
          </a:p>
          <a:p>
            <a:pPr lvl="1">
              <a:lnSpc>
                <a:spcPct val="110000"/>
              </a:lnSpc>
              <a:buFontTx/>
              <a:buNone/>
            </a:pPr>
            <a:endParaRPr lang="en-US" altLang="x-none" sz="900">
              <a:latin typeface="Courier New" charset="0"/>
            </a:endParaRP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x-none">
                <a:latin typeface="Courier New" charset="0"/>
              </a:rPr>
              <a:t>  </a:t>
            </a:r>
            <a:r>
              <a:rPr lang="en-US" altLang="x-none">
                <a:latin typeface="Consolas" charset="0"/>
              </a:rPr>
              <a:t>=</a:t>
            </a:r>
            <a:r>
              <a:rPr lang="en-US" altLang="x-none"/>
              <a:t>	means,  </a:t>
            </a:r>
            <a:r>
              <a:rPr lang="en-US" altLang="x-none" i="1"/>
              <a:t>"store the value at right in the variable at left"</a:t>
            </a:r>
          </a:p>
          <a:p>
            <a:pPr lvl="1">
              <a:lnSpc>
                <a:spcPct val="110000"/>
              </a:lnSpc>
            </a:pPr>
            <a:endParaRPr lang="en-US" altLang="x-none" i="1"/>
          </a:p>
          <a:p>
            <a:pPr lvl="2">
              <a:lnSpc>
                <a:spcPct val="110000"/>
              </a:lnSpc>
            </a:pPr>
            <a:r>
              <a:rPr lang="en-US" altLang="x-none"/>
              <a:t>The right side expression is evaluated first,</a:t>
            </a:r>
            <a:br>
              <a:rPr lang="en-US" altLang="x-none"/>
            </a:br>
            <a:r>
              <a:rPr lang="en-US" altLang="x-none"/>
              <a:t>and then its result is stored in the variable at left.</a:t>
            </a:r>
          </a:p>
          <a:p>
            <a:pPr lvl="1">
              <a:lnSpc>
                <a:spcPct val="110000"/>
              </a:lnSpc>
            </a:pPr>
            <a:endParaRPr lang="en-US" altLang="x-none"/>
          </a:p>
          <a:p>
            <a:pPr>
              <a:lnSpc>
                <a:spcPct val="110000"/>
              </a:lnSpc>
            </a:pPr>
            <a:r>
              <a:rPr lang="en-US" altLang="x-none"/>
              <a:t>What happens here?</a:t>
            </a:r>
          </a:p>
          <a:p>
            <a:pPr lvl="1">
              <a:lnSpc>
                <a:spcPct val="110000"/>
              </a:lnSpc>
              <a:buFontTx/>
              <a:buNone/>
            </a:pPr>
            <a:endParaRPr lang="en-US" altLang="x-none" sz="900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int x = 3;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 b="1">
                <a:latin typeface="Consolas" charset="0"/>
                <a:ea typeface="Courier New" charset="0"/>
                <a:cs typeface="Courier New" charset="0"/>
              </a:rPr>
              <a:t>x = x + 2;   </a:t>
            </a:r>
            <a:r>
              <a:rPr lang="en-US" altLang="x-none">
                <a:solidFill>
                  <a:srgbClr val="008000"/>
                </a:solidFill>
                <a:latin typeface="Consolas" charset="0"/>
                <a:ea typeface="Courier New" charset="0"/>
                <a:cs typeface="Courier New" charset="0"/>
              </a:rPr>
              <a:t>// ???</a:t>
            </a:r>
            <a:endParaRPr lang="en-US" altLang="x-none">
              <a:solidFill>
                <a:srgbClr val="008000"/>
              </a:solidFill>
              <a:latin typeface="Consolas" charset="0"/>
            </a:endParaRPr>
          </a:p>
        </p:txBody>
      </p:sp>
      <p:graphicFrame>
        <p:nvGraphicFramePr>
          <p:cNvPr id="1034265" name="Group 25"/>
          <p:cNvGraphicFramePr>
            <a:graphicFrameLocks noGrp="1"/>
          </p:cNvGraphicFramePr>
          <p:nvPr/>
        </p:nvGraphicFramePr>
        <p:xfrm>
          <a:off x="5791200" y="4638675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4262" name="Group 22"/>
          <p:cNvGraphicFramePr>
            <a:graphicFrameLocks noGrp="1"/>
          </p:cNvGraphicFramePr>
          <p:nvPr/>
        </p:nvGraphicFramePr>
        <p:xfrm>
          <a:off x="5791200" y="4641850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90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Assignment and types</a:t>
            </a:r>
          </a:p>
        </p:txBody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 variable can only store a value of its own type.</a:t>
            </a:r>
          </a:p>
          <a:p>
            <a:pPr lvl="1">
              <a:buFontTx/>
              <a:buNone/>
            </a:pPr>
            <a:endParaRPr lang="en-US" altLang="x-none" sz="900" dirty="0">
              <a:solidFill>
                <a:srgbClr val="800000"/>
              </a:solidFill>
              <a:latin typeface="Courier New" charset="0"/>
            </a:endParaRPr>
          </a:p>
          <a:p>
            <a:pPr lvl="1">
              <a:buFontTx/>
              <a:buNone/>
            </a:pP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 x = </a:t>
            </a:r>
            <a:r>
              <a:rPr lang="en-US" altLang="x-none" b="1" dirty="0">
                <a:solidFill>
                  <a:srgbClr val="800000"/>
                </a:solidFill>
                <a:latin typeface="Consolas" charset="0"/>
              </a:rPr>
              <a:t>2.5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;    // Error: incompatible types</a:t>
            </a:r>
          </a:p>
          <a:p>
            <a:pPr lvl="1"/>
            <a:endParaRPr lang="en-US" altLang="x-none" dirty="0">
              <a:solidFill>
                <a:srgbClr val="800000"/>
              </a:solidFill>
              <a:latin typeface="Consolas" charset="0"/>
            </a:endParaRPr>
          </a:p>
          <a:p>
            <a:r>
              <a:rPr lang="en-US" altLang="x-none" dirty="0"/>
              <a:t>An 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/>
              <a:t> value can be stored in a </a:t>
            </a:r>
            <a:r>
              <a:rPr lang="en-US" altLang="x-none" dirty="0">
                <a:latin typeface="Consolas" charset="0"/>
              </a:rPr>
              <a:t>double</a:t>
            </a:r>
            <a:r>
              <a:rPr lang="en-US" altLang="x-none" dirty="0"/>
              <a:t> variable.</a:t>
            </a:r>
            <a:endParaRPr lang="en-US" altLang="x-none" sz="900" dirty="0"/>
          </a:p>
          <a:p>
            <a:pPr lvl="1"/>
            <a:r>
              <a:rPr lang="en-US" altLang="x-none" dirty="0"/>
              <a:t>The value is converted into the equivalent real number.</a:t>
            </a:r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double </a:t>
            </a:r>
            <a:r>
              <a:rPr lang="en-US" altLang="x-none" dirty="0" err="1">
                <a:latin typeface="Consolas" charset="0"/>
              </a:rPr>
              <a:t>myGPA</a:t>
            </a:r>
            <a:r>
              <a:rPr lang="en-US" altLang="x-none" dirty="0">
                <a:latin typeface="Consolas" charset="0"/>
              </a:rPr>
              <a:t> = 4;</a:t>
            </a:r>
          </a:p>
          <a:p>
            <a:pPr lvl="1">
              <a:lnSpc>
                <a:spcPct val="70000"/>
              </a:lnSpc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70000"/>
              </a:lnSpc>
            </a:pPr>
            <a:endParaRPr lang="en-US" altLang="x-none" dirty="0">
              <a:latin typeface="Consolas" charset="0"/>
            </a:endParaRPr>
          </a:p>
        </p:txBody>
      </p:sp>
      <p:graphicFrame>
        <p:nvGraphicFramePr>
          <p:cNvPr id="1035286" name="Group 22"/>
          <p:cNvGraphicFramePr>
            <a:graphicFrameLocks noGrp="1"/>
          </p:cNvGraphicFramePr>
          <p:nvPr/>
        </p:nvGraphicFramePr>
        <p:xfrm>
          <a:off x="5638800" y="3810000"/>
          <a:ext cx="30480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20574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myGPA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4.0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98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Compiler </a:t>
            </a:r>
            <a:r>
              <a:rPr lang="en-US" altLang="x-none" dirty="0" smtClean="0"/>
              <a:t>Errors</a:t>
            </a:r>
            <a:endParaRPr lang="en-US" altLang="x-none" dirty="0"/>
          </a:p>
        </p:txBody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 variable can't be used until it is assigned a value.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x;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println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(x);   // Error: x has no value</a:t>
            </a:r>
            <a:endParaRPr lang="en-US" altLang="x-none" i="1" dirty="0">
              <a:latin typeface="Consolas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90000"/>
              </a:lnSpc>
            </a:pPr>
            <a:r>
              <a:rPr lang="en-US" altLang="x-none" dirty="0"/>
              <a:t>You may not declare the same variable twice.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x;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 x;</a:t>
            </a:r>
            <a:r>
              <a:rPr lang="en-US" altLang="x-none" dirty="0">
                <a:solidFill>
                  <a:srgbClr val="A50021"/>
                </a:solidFill>
                <a:latin typeface="Consolas" charset="0"/>
              </a:rPr>
              <a:t>       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// ERROR: x already exists</a:t>
            </a:r>
            <a:endParaRPr lang="en-US" altLang="x-none" dirty="0">
              <a:solidFill>
                <a:srgbClr val="A50021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y = 3;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 y = 5;   // Error: y already exists</a:t>
            </a:r>
            <a:endParaRPr lang="en-US" altLang="x-none" dirty="0">
              <a:latin typeface="Consolas" charset="0"/>
            </a:endParaRPr>
          </a:p>
          <a:p>
            <a:pPr lvl="2">
              <a:lnSpc>
                <a:spcPct val="80000"/>
              </a:lnSpc>
            </a:pPr>
            <a:endParaRPr lang="en-US" altLang="x-none" sz="900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82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Using Variables</a:t>
            </a:r>
            <a:endParaRPr lang="en-US" altLang="x-none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600200"/>
            <a:ext cx="8494633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Asks the user for an integer by</a:t>
            </a:r>
          </a:p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displaying the given message</a:t>
            </a:r>
          </a:p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and stores it in the variable ’a’</a:t>
            </a:r>
            <a:endParaRPr lang="en-US" sz="3000" b="1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 = </a:t>
            </a:r>
            <a:r>
              <a:rPr lang="en-US" sz="3000" dirty="0" err="1" smtClean="0">
                <a:latin typeface="Courier"/>
                <a:cs typeface="Courier"/>
              </a:rPr>
              <a:t>readInt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b="1" i="1" dirty="0" smtClean="0">
                <a:latin typeface="Courier"/>
                <a:cs typeface="Courier"/>
              </a:rPr>
              <a:t>message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pPr algn="l"/>
            <a:endParaRPr lang="en-US" sz="3000" dirty="0" smtClean="0"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Asks the user for a double by</a:t>
            </a:r>
          </a:p>
          <a:p>
            <a:pPr algn="l"/>
            <a:r>
              <a:rPr lang="en-US" sz="3000" b="1" smtClean="0">
                <a:solidFill>
                  <a:srgbClr val="00B050"/>
                </a:solidFill>
                <a:latin typeface="Courier"/>
                <a:cs typeface="Courier"/>
              </a:rPr>
              <a:t>// displaying the given message and</a:t>
            </a:r>
            <a:endParaRPr lang="en-US" sz="3000" b="1" dirty="0" smtClean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stores it in the variable ’b’</a:t>
            </a:r>
            <a:endParaRPr lang="en-US" sz="3000" b="1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b = </a:t>
            </a:r>
            <a:r>
              <a:rPr lang="en-US" sz="3000" dirty="0" err="1" smtClean="0">
                <a:latin typeface="Courier"/>
                <a:cs typeface="Courier"/>
              </a:rPr>
              <a:t>readDouble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b="1" i="1" dirty="0" smtClean="0">
                <a:latin typeface="Courier"/>
                <a:cs typeface="Courier"/>
              </a:rPr>
              <a:t>message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pPr algn="l"/>
            <a:endParaRPr lang="en-US" sz="3000" dirty="0">
              <a:latin typeface="Courier"/>
              <a:cs typeface="Courier"/>
            </a:endParaRPr>
          </a:p>
          <a:p>
            <a:pPr algn="l"/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31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Using Variables</a:t>
            </a:r>
            <a:endParaRPr lang="en-US" altLang="x-none" dirty="0"/>
          </a:p>
        </p:txBody>
      </p:sp>
      <p:sp>
        <p:nvSpPr>
          <p:cNvPr id="103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x-none"/>
              <a:t>Use </a:t>
            </a:r>
            <a:r>
              <a:rPr lang="en-US" altLang="x-none">
                <a:latin typeface="Consolas" charset="0"/>
              </a:rPr>
              <a:t>+</a:t>
            </a:r>
            <a:r>
              <a:rPr lang="en-US" altLang="x-none"/>
              <a:t> to print a string and a variable's value on one line.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90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double grade = (95.1 + 71.9 + 82.6) / 3.0;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println("Your grade was " </a:t>
            </a:r>
            <a:r>
              <a:rPr lang="en-US" altLang="x-none" b="1">
                <a:latin typeface="Consolas" charset="0"/>
              </a:rPr>
              <a:t>+ grade</a:t>
            </a:r>
            <a:r>
              <a:rPr lang="en-US" altLang="x-none">
                <a:latin typeface="Consolas" charset="0"/>
              </a:rPr>
              <a:t>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int enrolled = 11 + 17 + 4 + 19 + 14;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println("There are "</a:t>
            </a:r>
            <a:r>
              <a:rPr lang="en-US" altLang="x-none" b="1">
                <a:latin typeface="Consolas" charset="0"/>
              </a:rPr>
              <a:t> + enrolled + </a:t>
            </a:r>
            <a:r>
              <a:rPr lang="en-US" altLang="x-none">
                <a:latin typeface="Consolas" charset="0"/>
              </a:rPr>
              <a:t>" students.");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>
              <a:latin typeface="Consolas" charset="0"/>
            </a:endParaRP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altLang="x-none"/>
              <a:t>Output: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90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Your grade was 83.2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There are 65 students.</a:t>
            </a:r>
          </a:p>
        </p:txBody>
      </p:sp>
    </p:spTree>
    <p:extLst>
      <p:ext uri="{BB962C8B-B14F-4D97-AF65-F5344CB8AC3E}">
        <p14:creationId xmlns:p14="http://schemas.microsoft.com/office/powerpoint/2010/main" val="171377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Using </a:t>
            </a:r>
            <a:r>
              <a:rPr lang="en-US" altLang="x-none" dirty="0" smtClean="0"/>
              <a:t>Variables</a:t>
            </a:r>
            <a:endParaRPr lang="en-US" altLang="x-none" dirty="0"/>
          </a:p>
        </p:txBody>
      </p:sp>
      <p:sp>
        <p:nvSpPr>
          <p:cNvPr id="103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x-none"/>
              <a:t>Once given a value, a variable can be used in expressions: </a:t>
            </a:r>
            <a:endParaRPr lang="en-US" altLang="x-none" sz="900">
              <a:latin typeface="Courier New" charset="0"/>
            </a:endParaRPr>
          </a:p>
          <a:p>
            <a:pPr lvl="1">
              <a:lnSpc>
                <a:spcPct val="90000"/>
              </a:lnSpc>
              <a:buFont typeface="Wingdings" charset="2"/>
              <a:buNone/>
            </a:pPr>
            <a:endParaRPr lang="en-US" altLang="x-none" sz="900">
              <a:latin typeface="Consolas" charset="0"/>
            </a:endParaRPr>
          </a:p>
          <a:p>
            <a:pPr lvl="1">
              <a:lnSpc>
                <a:spcPct val="9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int x = 3;</a:t>
            </a:r>
          </a:p>
          <a:p>
            <a:pPr lvl="1">
              <a:lnSpc>
                <a:spcPct val="9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println("x is " + </a:t>
            </a:r>
            <a:r>
              <a:rPr lang="en-US" altLang="x-none" b="1">
                <a:latin typeface="Consolas" charset="0"/>
              </a:rPr>
              <a:t>x</a:t>
            </a:r>
            <a:r>
              <a:rPr lang="en-US" altLang="x-none">
                <a:latin typeface="Consolas" charset="0"/>
              </a:rPr>
              <a:t>);    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x is 3</a:t>
            </a:r>
            <a:endParaRPr lang="en-US" altLang="x-none" sz="900">
              <a:latin typeface="Consolas" charset="0"/>
            </a:endParaRPr>
          </a:p>
          <a:p>
            <a:pPr lvl="1">
              <a:lnSpc>
                <a:spcPct val="9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println(5 * </a:t>
            </a:r>
            <a:r>
              <a:rPr lang="en-US" altLang="x-none" b="1">
                <a:latin typeface="Consolas" charset="0"/>
              </a:rPr>
              <a:t>x</a:t>
            </a:r>
            <a:r>
              <a:rPr lang="en-US" altLang="x-none">
                <a:latin typeface="Consolas" charset="0"/>
              </a:rPr>
              <a:t> - 1);      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5 * 3 - 1</a:t>
            </a:r>
          </a:p>
          <a:p>
            <a:pPr lvl="1">
              <a:lnSpc>
                <a:spcPct val="90000"/>
              </a:lnSpc>
              <a:buFont typeface="Wingdings" charset="2"/>
              <a:buNone/>
            </a:pPr>
            <a:endParaRPr lang="en-US" altLang="x-none" b="1">
              <a:solidFill>
                <a:srgbClr val="008080"/>
              </a:solidFill>
              <a:latin typeface="Consolas" charset="0"/>
            </a:endParaRPr>
          </a:p>
          <a:p>
            <a:pPr>
              <a:lnSpc>
                <a:spcPct val="90000"/>
              </a:lnSpc>
            </a:pPr>
            <a:r>
              <a:rPr lang="en-US" altLang="x-none"/>
              <a:t>You can assign a value more than once:</a:t>
            </a:r>
          </a:p>
          <a:p>
            <a:pPr lvl="1">
              <a:buFontTx/>
              <a:buNone/>
            </a:pPr>
            <a:r>
              <a:rPr lang="en-US" altLang="x-none" sz="900"/>
              <a:t/>
            </a:r>
            <a:br>
              <a:rPr lang="en-US" altLang="x-none" sz="900"/>
            </a:br>
            <a:r>
              <a:rPr lang="en-US" altLang="x-none">
                <a:latin typeface="Consolas" charset="0"/>
              </a:rPr>
              <a:t>int x = 3;</a:t>
            </a:r>
            <a:br>
              <a:rPr lang="en-US" altLang="x-none">
                <a:latin typeface="Consolas" charset="0"/>
              </a:rPr>
            </a:br>
            <a:r>
              <a:rPr lang="en-US" altLang="x-none">
                <a:latin typeface="Consolas" charset="0"/>
              </a:rPr>
              <a:t>println(x + " here");    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3 here</a:t>
            </a:r>
            <a:br>
              <a:rPr lang="en-US" altLang="x-none">
                <a:solidFill>
                  <a:srgbClr val="008000"/>
                </a:solidFill>
                <a:latin typeface="Consolas" charset="0"/>
              </a:rPr>
            </a:br>
            <a:r>
              <a:rPr lang="en-US" altLang="x-none">
                <a:latin typeface="Consolas" charset="0"/>
              </a:rPr>
              <a:t/>
            </a:r>
            <a:br>
              <a:rPr lang="en-US" altLang="x-none">
                <a:latin typeface="Consolas" charset="0"/>
              </a:rPr>
            </a:br>
            <a:r>
              <a:rPr lang="en-US" altLang="x-none" b="1">
                <a:latin typeface="Consolas" charset="0"/>
              </a:rPr>
              <a:t>x = 4 + 7;</a:t>
            </a:r>
            <a:r>
              <a:rPr lang="en-US" altLang="x-none">
                <a:latin typeface="Consolas" charset="0"/>
              </a:rPr>
              <a:t/>
            </a:r>
            <a:br>
              <a:rPr lang="en-US" altLang="x-none">
                <a:latin typeface="Consolas" charset="0"/>
              </a:rPr>
            </a:br>
            <a:r>
              <a:rPr lang="en-US" altLang="x-none">
                <a:latin typeface="Consolas" charset="0"/>
              </a:rPr>
              <a:t>println("now x is " + x);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now x is 11</a:t>
            </a:r>
          </a:p>
        </p:txBody>
      </p:sp>
      <p:graphicFrame>
        <p:nvGraphicFramePr>
          <p:cNvPr id="1032217" name="Group 25"/>
          <p:cNvGraphicFramePr>
            <a:graphicFrameLocks noGrp="1"/>
          </p:cNvGraphicFramePr>
          <p:nvPr/>
        </p:nvGraphicFramePr>
        <p:xfrm>
          <a:off x="6781800" y="4038600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2214" name="Group 22"/>
          <p:cNvGraphicFramePr>
            <a:graphicFrameLocks noGrp="1"/>
          </p:cNvGraphicFramePr>
          <p:nvPr/>
        </p:nvGraphicFramePr>
        <p:xfrm>
          <a:off x="6781800" y="4038600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11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05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03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 smtClean="0"/>
              <a:t>Console Programs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76423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 smtClean="0"/>
              <a:t>Expressions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129833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combine literals or variables together into </a:t>
            </a:r>
            <a:r>
              <a:rPr lang="en-US" b="1" dirty="0" smtClean="0"/>
              <a:t>expressions</a:t>
            </a:r>
            <a:r>
              <a:rPr lang="en-US" dirty="0"/>
              <a:t> </a:t>
            </a:r>
            <a:r>
              <a:rPr lang="en-US" dirty="0" smtClean="0"/>
              <a:t>using binary operators:</a:t>
            </a:r>
            <a:endParaRPr lang="en-US" dirty="0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992320" y="2622180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307383" y="3278674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392539" y="2686634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413087" y="334312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4475470" y="3292832"/>
            <a:ext cx="306833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4392539" y="39531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4953000" y="3962562"/>
            <a:ext cx="330000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82711" y="2686634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+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382711" y="334312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–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5175593" y="2636338"/>
            <a:ext cx="35400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</p:spTree>
    <p:extLst>
      <p:ext uri="{BB962C8B-B14F-4D97-AF65-F5344CB8AC3E}">
        <p14:creationId xmlns:p14="http://schemas.microsoft.com/office/powerpoint/2010/main" val="73602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Precedence</a:t>
            </a:r>
          </a:p>
        </p:txBody>
      </p:sp>
      <p:sp>
        <p:nvSpPr>
          <p:cNvPr id="1021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b="1"/>
              <a:t>precedence</a:t>
            </a:r>
            <a:r>
              <a:rPr lang="en-US" altLang="x-none"/>
              <a:t>: Order in which operators are evaluated.</a:t>
            </a:r>
            <a:endParaRPr lang="en-US" altLang="x-none" sz="900"/>
          </a:p>
          <a:p>
            <a:pPr lvl="1">
              <a:lnSpc>
                <a:spcPct val="110000"/>
              </a:lnSpc>
            </a:pPr>
            <a:r>
              <a:rPr lang="en-US" altLang="x-none"/>
              <a:t>Generally operators evaluate left-to-right.</a:t>
            </a:r>
            <a:br>
              <a:rPr lang="en-US" altLang="x-none"/>
            </a:br>
            <a:r>
              <a:rPr lang="en-US" altLang="x-none">
                <a:latin typeface="Consolas" charset="0"/>
              </a:rPr>
              <a:t>1 - 2 - 3</a:t>
            </a:r>
            <a:r>
              <a:rPr lang="en-US" altLang="x-none"/>
              <a:t>  is 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(1 - 2)</a:t>
            </a:r>
            <a:r>
              <a:rPr lang="en-US" altLang="x-none">
                <a:latin typeface="Consolas" charset="0"/>
              </a:rPr>
              <a:t> - 3</a:t>
            </a:r>
            <a:r>
              <a:rPr lang="en-US" altLang="x-none"/>
              <a:t>  which is  </a:t>
            </a:r>
            <a:r>
              <a:rPr lang="en-US" altLang="x-none">
                <a:latin typeface="Consolas" charset="0"/>
              </a:rPr>
              <a:t>-4</a:t>
            </a:r>
          </a:p>
          <a:p>
            <a:pPr lvl="1">
              <a:lnSpc>
                <a:spcPct val="90000"/>
              </a:lnSpc>
            </a:pPr>
            <a:endParaRPr lang="en-US" altLang="x-none">
              <a:latin typeface="Courier New" charset="0"/>
            </a:endParaRPr>
          </a:p>
          <a:p>
            <a:pPr lvl="1">
              <a:lnSpc>
                <a:spcPct val="70000"/>
              </a:lnSpc>
            </a:pPr>
            <a:r>
              <a:rPr lang="en-US" altLang="x-none"/>
              <a:t>But </a:t>
            </a:r>
            <a:r>
              <a:rPr lang="en-US" altLang="x-none">
                <a:latin typeface="Consolas" charset="0"/>
              </a:rPr>
              <a:t>* / %</a:t>
            </a:r>
            <a:r>
              <a:rPr lang="en-US" altLang="x-none"/>
              <a:t> have a higher level of precedence than </a:t>
            </a:r>
            <a:r>
              <a:rPr lang="en-US" altLang="x-none">
                <a:latin typeface="Consolas" charset="0"/>
              </a:rPr>
              <a:t>+ -</a:t>
            </a:r>
            <a:r>
              <a:rPr lang="en-US" altLang="x-none"/>
              <a:t/>
            </a:r>
            <a:br>
              <a:rPr lang="en-US" altLang="x-none"/>
            </a:br>
            <a:r>
              <a:rPr lang="en-US" altLang="x-none" sz="900"/>
              <a:t/>
            </a:r>
            <a:br>
              <a:rPr lang="en-US" altLang="x-none" sz="900"/>
            </a:br>
            <a:r>
              <a:rPr lang="en-US" altLang="x-none" sz="900"/>
              <a:t/>
            </a:r>
            <a:br>
              <a:rPr lang="en-US" altLang="x-none" sz="900"/>
            </a:br>
            <a:r>
              <a:rPr lang="en-US" altLang="x-none">
                <a:latin typeface="Consolas" charset="0"/>
              </a:rPr>
              <a:t>1 +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3 * 4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13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900"/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900"/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900">
                <a:latin typeface="Consolas" charset="0"/>
              </a:rPr>
              <a:t>	</a:t>
            </a:r>
            <a:r>
              <a:rPr lang="en-US" altLang="x-none">
                <a:latin typeface="Consolas" charset="0"/>
              </a:rPr>
              <a:t>6 +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8 / 2</a:t>
            </a:r>
            <a:r>
              <a:rPr lang="en-US" altLang="x-none">
                <a:latin typeface="Consolas" charset="0"/>
              </a:rPr>
              <a:t> * 3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6 +  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4   * 3</a:t>
            </a:r>
            <a:endParaRPr lang="en-US" altLang="x-none">
              <a:solidFill>
                <a:schemeClr val="accent2"/>
              </a:solidFill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6 +     12</a:t>
            </a:r>
            <a:r>
              <a:rPr lang="en-US" altLang="x-none">
                <a:latin typeface="Consolas" charset="0"/>
              </a:rPr>
              <a:t>	</a:t>
            </a:r>
            <a:r>
              <a:rPr lang="en-US" altLang="x-none"/>
              <a:t>is </a:t>
            </a:r>
            <a:r>
              <a:rPr lang="en-US" altLang="x-none">
                <a:latin typeface="Consolas" charset="0"/>
              </a:rPr>
              <a:t>18</a:t>
            </a:r>
          </a:p>
          <a:p>
            <a:pPr lvl="1">
              <a:lnSpc>
                <a:spcPct val="70000"/>
              </a:lnSpc>
            </a:pPr>
            <a:endParaRPr lang="en-US" altLang="x-none">
              <a:latin typeface="Consolas" charset="0"/>
            </a:endParaRPr>
          </a:p>
          <a:p>
            <a:pPr lvl="1">
              <a:lnSpc>
                <a:spcPct val="110000"/>
              </a:lnSpc>
            </a:pPr>
            <a:r>
              <a:rPr lang="en-US" altLang="x-none"/>
              <a:t>Parentheses can alter order of evaluation, but spacing does not:</a:t>
            </a:r>
            <a:br>
              <a:rPr lang="en-US" altLang="x-none"/>
            </a:b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(1 + 3)</a:t>
            </a:r>
            <a:r>
              <a:rPr lang="en-US" altLang="x-none">
                <a:latin typeface="Consolas" charset="0"/>
              </a:rPr>
              <a:t> * 4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16</a:t>
            </a:r>
            <a:br>
              <a:rPr lang="en-US" altLang="x-none">
                <a:latin typeface="Consolas" charset="0"/>
              </a:rPr>
            </a:br>
            <a:r>
              <a:rPr lang="en-US" altLang="x-none">
                <a:latin typeface="Consolas" charset="0"/>
              </a:rPr>
              <a:t>1+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3 * 4</a:t>
            </a:r>
            <a:r>
              <a:rPr lang="en-US" altLang="x-none">
                <a:latin typeface="Consolas" charset="0"/>
              </a:rPr>
              <a:t>-2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85402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Integer remainder %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4572000" algn="l"/>
              </a:tabLst>
            </a:pPr>
            <a:r>
              <a:rPr lang="en-US" altLang="x-none" sz="2200"/>
              <a:t>The </a:t>
            </a:r>
            <a:r>
              <a:rPr lang="en-US" altLang="x-none" sz="2200">
                <a:latin typeface="Consolas" charset="0"/>
              </a:rPr>
              <a:t>%</a:t>
            </a:r>
            <a:r>
              <a:rPr lang="en-US" altLang="x-none" sz="2200"/>
              <a:t> operator computes the remainder from integer division.</a:t>
            </a:r>
          </a:p>
          <a:p>
            <a:pPr lvl="1">
              <a:buFontTx/>
              <a:buNone/>
              <a:tabLst>
                <a:tab pos="45720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14 % 4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2</a:t>
            </a:r>
          </a:p>
          <a:p>
            <a:pPr lvl="1">
              <a:buFontTx/>
              <a:buNone/>
              <a:tabLst>
                <a:tab pos="45720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218 % 5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3</a:t>
            </a:r>
            <a:r>
              <a:rPr lang="en-US" altLang="x-none" sz="800">
                <a:latin typeface="Courier New" charset="0"/>
              </a:rPr>
              <a:t/>
            </a:r>
            <a:br>
              <a:rPr lang="en-US" altLang="x-none" sz="800">
                <a:latin typeface="Courier New" charset="0"/>
              </a:rPr>
            </a:br>
            <a:r>
              <a:rPr lang="en-US" altLang="x-none" sz="800">
                <a:latin typeface="Consolas" charset="0"/>
              </a:rPr>
              <a:t> </a:t>
            </a:r>
            <a:br>
              <a:rPr lang="en-US" altLang="x-none" sz="8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</a:t>
            </a:r>
            <a:r>
              <a:rPr lang="en-US" altLang="x-none" sz="2000" u="sng">
                <a:latin typeface="Consolas" charset="0"/>
              </a:rPr>
              <a:t>   3</a:t>
            </a:r>
            <a:r>
              <a:rPr lang="en-US" altLang="x-none" sz="2000">
                <a:latin typeface="Consolas" charset="0"/>
              </a:rPr>
              <a:t>                </a:t>
            </a:r>
            <a:r>
              <a:rPr lang="en-US" altLang="x-none" sz="2000" u="sng">
                <a:latin typeface="Consolas" charset="0"/>
              </a:rPr>
              <a:t>   43</a:t>
            </a:r>
            <a:br>
              <a:rPr lang="en-US" altLang="x-none" sz="2000" u="sng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4 ) 14              5 ) 218</a:t>
            </a:r>
            <a:br>
              <a:rPr lang="en-US" altLang="x-none" sz="20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</a:t>
            </a:r>
            <a:r>
              <a:rPr lang="en-US" altLang="x-none" sz="2000" u="sng">
                <a:latin typeface="Consolas" charset="0"/>
              </a:rPr>
              <a:t>12</a:t>
            </a:r>
            <a:r>
              <a:rPr lang="en-US" altLang="x-none" sz="2000">
                <a:latin typeface="Consolas" charset="0"/>
              </a:rPr>
              <a:t>                  </a:t>
            </a:r>
            <a:r>
              <a:rPr lang="en-US" altLang="x-none" sz="2000" u="sng">
                <a:latin typeface="Consolas" charset="0"/>
              </a:rPr>
              <a:t>20</a:t>
            </a:r>
            <a:r>
              <a:rPr lang="en-US" altLang="x-none" sz="2000">
                <a:latin typeface="Consolas" charset="0"/>
              </a:rPr>
              <a:t/>
            </a:r>
            <a:br>
              <a:rPr lang="en-US" altLang="x-none" sz="20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 </a:t>
            </a:r>
            <a:r>
              <a:rPr lang="en-US" altLang="x-none" sz="2000" b="1">
                <a:latin typeface="Consolas" charset="0"/>
              </a:rPr>
              <a:t>2</a:t>
            </a:r>
            <a:r>
              <a:rPr lang="en-US" altLang="x-none" sz="2000">
                <a:latin typeface="Consolas" charset="0"/>
              </a:rPr>
              <a:t>                   18</a:t>
            </a:r>
            <a:br>
              <a:rPr lang="en-US" altLang="x-none" sz="20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                     </a:t>
            </a:r>
            <a:r>
              <a:rPr lang="en-US" altLang="x-none" sz="2000" u="sng">
                <a:latin typeface="Consolas" charset="0"/>
              </a:rPr>
              <a:t>15</a:t>
            </a:r>
            <a:br>
              <a:rPr lang="en-US" altLang="x-none" sz="2000" u="sng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                      </a:t>
            </a:r>
            <a:r>
              <a:rPr lang="en-US" altLang="x-none" sz="2000" b="1">
                <a:latin typeface="Consolas" charset="0"/>
              </a:rPr>
              <a:t>3</a:t>
            </a:r>
          </a:p>
          <a:p>
            <a:pPr>
              <a:lnSpc>
                <a:spcPct val="90000"/>
              </a:lnSpc>
              <a:buFont typeface="Wingdings" charset="2"/>
              <a:buNone/>
              <a:tabLst>
                <a:tab pos="4572000" algn="l"/>
              </a:tabLst>
            </a:pPr>
            <a:endParaRPr lang="en-US" altLang="x-none" sz="800">
              <a:latin typeface="Consolas" charset="0"/>
            </a:endParaRPr>
          </a:p>
          <a:p>
            <a:pPr>
              <a:lnSpc>
                <a:spcPct val="90000"/>
              </a:lnSpc>
              <a:buFont typeface="Wingdings" charset="2"/>
              <a:buNone/>
              <a:tabLst>
                <a:tab pos="4572000" algn="l"/>
              </a:tabLst>
            </a:pPr>
            <a:endParaRPr lang="en-US" altLang="x-none" sz="800"/>
          </a:p>
          <a:p>
            <a:pPr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Applications of </a:t>
            </a:r>
            <a:r>
              <a:rPr lang="en-US" altLang="x-none">
                <a:latin typeface="Consolas" charset="0"/>
              </a:rPr>
              <a:t>%</a:t>
            </a:r>
            <a:r>
              <a:rPr lang="en-US" altLang="x-none"/>
              <a:t> operator:</a:t>
            </a:r>
          </a:p>
          <a:p>
            <a:pPr lvl="1"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Obtain last digit of a number:</a:t>
            </a:r>
            <a:r>
              <a:rPr lang="en-US" altLang="x-none" i="1"/>
              <a:t>	</a:t>
            </a:r>
            <a:r>
              <a:rPr lang="en-US" altLang="x-none">
                <a:latin typeface="Consolas" charset="0"/>
              </a:rPr>
              <a:t>230857 % 10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7</a:t>
            </a:r>
          </a:p>
          <a:p>
            <a:pPr lvl="1"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Obtain last 4 digits:	</a:t>
            </a:r>
            <a:r>
              <a:rPr lang="en-US" altLang="x-none">
                <a:latin typeface="Consolas" charset="0"/>
              </a:rPr>
              <a:t>658236489 % 10000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6489</a:t>
            </a:r>
          </a:p>
          <a:p>
            <a:pPr lvl="1"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See whether a number is odd:	</a:t>
            </a:r>
            <a:r>
              <a:rPr lang="en-US" altLang="x-none">
                <a:latin typeface="Consolas" charset="0"/>
              </a:rPr>
              <a:t>7 % 2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1</a:t>
            </a:r>
            <a:r>
              <a:rPr lang="en-US" altLang="x-none"/>
              <a:t>,  but </a:t>
            </a:r>
            <a:r>
              <a:rPr lang="en-US" altLang="x-none">
                <a:latin typeface="Consolas" charset="0"/>
              </a:rPr>
              <a:t>42 % 2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3834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String concatenation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3200400" algn="l"/>
              </a:tabLst>
            </a:pPr>
            <a:r>
              <a:rPr lang="en-US" altLang="x-none" b="1"/>
              <a:t>string concatenation</a:t>
            </a:r>
            <a:r>
              <a:rPr lang="en-US" altLang="x-none"/>
              <a:t>: Using </a:t>
            </a:r>
            <a:r>
              <a:rPr lang="en-US" altLang="x-none">
                <a:latin typeface="Courier New" charset="0"/>
              </a:rPr>
              <a:t>+</a:t>
            </a:r>
            <a:r>
              <a:rPr lang="en-US" altLang="x-none"/>
              <a:t> between a string and another value to make a longer string.</a:t>
            </a:r>
          </a:p>
          <a:p>
            <a:pPr lvl="1">
              <a:lnSpc>
                <a:spcPct val="90000"/>
              </a:lnSpc>
              <a:buFontTx/>
              <a:buNone/>
              <a:tabLst>
                <a:tab pos="3200400" algn="l"/>
              </a:tabLst>
            </a:pPr>
            <a:endParaRPr lang="en-US" altLang="x-none" sz="900">
              <a:latin typeface="Courier New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"hello" + 42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"hello42"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 + "abc" + 2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"1abc2"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"abc" + 1 + 2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"abc12"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 + 2 + "abc"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"3abc"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"abc" + 9 * 3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"abc27"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"1" + 1</a:t>
            </a:r>
            <a:r>
              <a:rPr lang="en-US" altLang="x-none">
                <a:latin typeface="Courier New" charset="0"/>
              </a:rPr>
              <a:t>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"11"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/>
              <a:t>	</a:t>
            </a:r>
            <a:r>
              <a:rPr lang="en-US" altLang="x-none">
                <a:latin typeface="Consolas" charset="0"/>
              </a:rPr>
              <a:t>4 - 1 + "abc"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"3abc"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endParaRPr lang="en-US" altLang="x-none">
              <a:latin typeface="Courier New" charset="0"/>
            </a:endParaRPr>
          </a:p>
          <a:p>
            <a:pPr>
              <a:lnSpc>
                <a:spcPct val="110000"/>
              </a:lnSpc>
              <a:tabLst>
                <a:tab pos="3200400" algn="l"/>
              </a:tabLst>
            </a:pPr>
            <a:r>
              <a:rPr lang="en-US" altLang="x-none"/>
              <a:t>Use </a:t>
            </a:r>
            <a:r>
              <a:rPr lang="en-US" altLang="x-none">
                <a:latin typeface="Consolas" charset="0"/>
              </a:rPr>
              <a:t>+</a:t>
            </a:r>
            <a:r>
              <a:rPr lang="en-US" altLang="x-none"/>
              <a:t> to print a string and an expression's value together.</a:t>
            </a:r>
          </a:p>
          <a:p>
            <a:pPr lvl="1">
              <a:lnSpc>
                <a:spcPct val="90000"/>
              </a:lnSpc>
              <a:buFont typeface="Wingdings" charset="2"/>
              <a:buNone/>
              <a:tabLst>
                <a:tab pos="3200400" algn="l"/>
              </a:tabLst>
            </a:pPr>
            <a:endParaRPr lang="en-US" altLang="x-none" sz="900">
              <a:latin typeface="Courier New" charset="0"/>
            </a:endParaRPr>
          </a:p>
          <a:p>
            <a:pPr lvl="1">
              <a:lnSpc>
                <a:spcPct val="90000"/>
              </a:lnSpc>
              <a:buFontTx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println(</a:t>
            </a:r>
            <a:r>
              <a:rPr lang="en-US" altLang="x-none" b="1">
                <a:latin typeface="Consolas" charset="0"/>
              </a:rPr>
              <a:t>"Average: " + </a:t>
            </a:r>
            <a:r>
              <a:rPr lang="en-US" altLang="x-none">
                <a:latin typeface="Consolas" charset="0"/>
              </a:rPr>
              <a:t>(95.1 + 71.9) / 2);</a:t>
            </a:r>
          </a:p>
          <a:p>
            <a:pPr lvl="1">
              <a:lnSpc>
                <a:spcPct val="9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 sz="900">
                <a:latin typeface="Courier New" charset="0"/>
              </a:rPr>
              <a:t>	</a:t>
            </a:r>
          </a:p>
          <a:p>
            <a:pPr lvl="1">
              <a:lnSpc>
                <a:spcPct val="110000"/>
              </a:lnSpc>
              <a:buFontTx/>
              <a:buNone/>
              <a:tabLst>
                <a:tab pos="3200400" algn="l"/>
              </a:tabLst>
            </a:pPr>
            <a:r>
              <a:rPr lang="en-US" altLang="x-none"/>
              <a:t>	Output:        </a:t>
            </a:r>
            <a:r>
              <a:rPr lang="en-US" altLang="x-none">
                <a:latin typeface="Consolas" charset="0"/>
              </a:rPr>
              <a:t>Average: 83.5</a:t>
            </a:r>
          </a:p>
        </p:txBody>
      </p:sp>
      <p:pic>
        <p:nvPicPr>
          <p:cNvPr id="1027076" name="Picture 4" descr="codestepbystep-logo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9525"/>
            <a:ext cx="533400" cy="53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077" name="Text Box 5"/>
          <p:cNvSpPr txBox="1">
            <a:spLocks noChangeArrowheads="1"/>
          </p:cNvSpPr>
          <p:nvPr/>
        </p:nvSpPr>
        <p:spPr bwMode="auto">
          <a:xfrm>
            <a:off x="7467600" y="533400"/>
            <a:ext cx="17002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200">
                <a:solidFill>
                  <a:schemeClr val="bg1"/>
                </a:solidFill>
                <a:latin typeface="Calibri" charset="0"/>
              </a:rPr>
              <a:t>expressionsStrings1</a:t>
            </a:r>
          </a:p>
        </p:txBody>
      </p:sp>
    </p:spTree>
    <p:extLst>
      <p:ext uri="{BB962C8B-B14F-4D97-AF65-F5344CB8AC3E}">
        <p14:creationId xmlns:p14="http://schemas.microsoft.com/office/powerpoint/2010/main" val="55511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do?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325" y="3352800"/>
            <a:ext cx="80233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dirty="0" err="1" smtClean="0">
                <a:latin typeface="Courier"/>
                <a:cs typeface="Courier"/>
              </a:rPr>
              <a:t>println</a:t>
            </a:r>
            <a:r>
              <a:rPr lang="en-US" sz="6800" dirty="0" smtClean="0">
                <a:latin typeface="Courier"/>
                <a:cs typeface="Courier"/>
              </a:rPr>
              <a:t>(1 / 2);</a:t>
            </a:r>
            <a:endParaRPr lang="en-US" sz="6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8861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do?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325" y="3352800"/>
            <a:ext cx="80233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dirty="0" err="1" smtClean="0">
                <a:latin typeface="Courier"/>
                <a:cs typeface="Courier"/>
              </a:rPr>
              <a:t>println</a:t>
            </a:r>
            <a:r>
              <a:rPr lang="en-US" sz="6800" dirty="0" smtClean="0">
                <a:latin typeface="Courier"/>
                <a:cs typeface="Courier"/>
              </a:rPr>
              <a:t>(1 / 2);</a:t>
            </a:r>
            <a:endParaRPr lang="en-US" sz="6800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39216" y="5486400"/>
            <a:ext cx="66556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rgbClr val="FF0000"/>
                </a:solidFill>
              </a:rPr>
              <a:t>0!</a:t>
            </a:r>
            <a:endParaRPr lang="en-US" sz="4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87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Integer division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2236788" algn="l"/>
              </a:tabLst>
            </a:pPr>
            <a:r>
              <a:rPr lang="en-US" altLang="x-none"/>
              <a:t>When we divide integers, the quotient is also an integer.</a:t>
            </a:r>
          </a:p>
          <a:p>
            <a:pPr lvl="1">
              <a:buFontTx/>
              <a:buNone/>
              <a:tabLst>
                <a:tab pos="2236788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14 / 4</a:t>
            </a:r>
            <a:r>
              <a:rPr lang="en-US" altLang="x-none"/>
              <a:t>  is  </a:t>
            </a:r>
            <a:r>
              <a:rPr lang="en-US" altLang="x-none">
                <a:latin typeface="Consolas" charset="0"/>
              </a:rPr>
              <a:t>3</a:t>
            </a:r>
            <a:r>
              <a:rPr lang="en-US" altLang="x-none"/>
              <a:t>, not </a:t>
            </a:r>
            <a:r>
              <a:rPr lang="en-US" altLang="x-none">
                <a:latin typeface="Consolas" charset="0"/>
              </a:rPr>
              <a:t>3.5</a:t>
            </a:r>
            <a:r>
              <a:rPr lang="en-US" altLang="x-none"/>
              <a:t> .   </a:t>
            </a:r>
            <a:r>
              <a:rPr lang="en-US" altLang="x-none" i="1"/>
              <a:t>(Java ALWAYS rounds down.)</a:t>
            </a:r>
            <a:endParaRPr lang="en-US" altLang="x-none" i="1">
              <a:latin typeface="Consolas" charset="0"/>
            </a:endParaRP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endParaRPr lang="en-US" altLang="x-none" sz="2200" b="1">
              <a:latin typeface="Consolas" charset="0"/>
            </a:endParaRP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 b="1">
                <a:latin typeface="Consolas" charset="0"/>
              </a:rPr>
              <a:t>     </a:t>
            </a:r>
            <a:r>
              <a:rPr lang="en-US" altLang="x-none" sz="2200" b="1" u="sng">
                <a:latin typeface="Consolas" charset="0"/>
              </a:rPr>
              <a:t>   3</a:t>
            </a:r>
            <a:r>
              <a:rPr lang="en-US" altLang="x-none" sz="2200" b="1">
                <a:latin typeface="Consolas" charset="0"/>
              </a:rPr>
              <a:t>              </a:t>
            </a:r>
            <a:r>
              <a:rPr lang="en-US" altLang="x-none" sz="2200" b="1" u="sng">
                <a:latin typeface="Consolas" charset="0"/>
              </a:rPr>
              <a:t>   4</a:t>
            </a:r>
            <a:r>
              <a:rPr lang="en-US" altLang="x-none" sz="2200" b="1">
                <a:latin typeface="Consolas" charset="0"/>
              </a:rPr>
              <a:t>                  </a:t>
            </a:r>
            <a:r>
              <a:rPr lang="en-US" altLang="x-none" sz="2200" b="1" u="sng">
                <a:latin typeface="Consolas" charset="0"/>
              </a:rPr>
              <a:t>    52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4 ) 14           10 ) 45               27 ) 1425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</a:t>
            </a:r>
            <a:r>
              <a:rPr lang="en-US" altLang="x-none" sz="2200" u="sng">
                <a:latin typeface="Consolas" charset="0"/>
              </a:rPr>
              <a:t>12</a:t>
            </a:r>
            <a:r>
              <a:rPr lang="en-US" altLang="x-none" sz="2200">
                <a:latin typeface="Consolas" charset="0"/>
              </a:rPr>
              <a:t>                </a:t>
            </a:r>
            <a:r>
              <a:rPr lang="en-US" altLang="x-none" sz="2200" u="sng">
                <a:latin typeface="Consolas" charset="0"/>
              </a:rPr>
              <a:t>40</a:t>
            </a:r>
            <a:r>
              <a:rPr lang="en-US" altLang="x-none" sz="2200">
                <a:latin typeface="Consolas" charset="0"/>
              </a:rPr>
              <a:t>                    </a:t>
            </a:r>
            <a:r>
              <a:rPr lang="en-US" altLang="x-none" sz="2200" u="sng">
                <a:latin typeface="Consolas" charset="0"/>
              </a:rPr>
              <a:t>135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 2                 5                      75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                                          </a:t>
            </a:r>
            <a:r>
              <a:rPr lang="en-US" altLang="x-none" sz="2200" u="sng">
                <a:latin typeface="Consolas" charset="0"/>
              </a:rPr>
              <a:t>54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                                          21</a:t>
            </a:r>
            <a:endParaRPr lang="en-US" altLang="x-none" sz="800">
              <a:latin typeface="Consolas" charset="0"/>
            </a:endParaRPr>
          </a:p>
          <a:p>
            <a:pPr>
              <a:lnSpc>
                <a:spcPct val="90000"/>
              </a:lnSpc>
              <a:tabLst>
                <a:tab pos="2236788" algn="l"/>
              </a:tabLst>
            </a:pPr>
            <a:r>
              <a:rPr lang="en-US" altLang="x-none"/>
              <a:t>More examples:	</a:t>
            </a:r>
          </a:p>
          <a:p>
            <a:pPr lvl="1">
              <a:tabLst>
                <a:tab pos="2236788" algn="l"/>
              </a:tabLst>
            </a:pPr>
            <a:r>
              <a:rPr lang="en-US" altLang="x-none">
                <a:latin typeface="Consolas" charset="0"/>
              </a:rPr>
              <a:t>32 / 5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6</a:t>
            </a:r>
          </a:p>
          <a:p>
            <a:pPr lvl="1">
              <a:tabLst>
                <a:tab pos="2236788" algn="l"/>
              </a:tabLst>
            </a:pPr>
            <a:r>
              <a:rPr lang="en-US" altLang="x-none">
                <a:latin typeface="Consolas" charset="0"/>
              </a:rPr>
              <a:t>84 / 10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8</a:t>
            </a:r>
          </a:p>
          <a:p>
            <a:pPr lvl="1">
              <a:tabLst>
                <a:tab pos="2236788" algn="l"/>
              </a:tabLst>
            </a:pPr>
            <a:r>
              <a:rPr lang="en-US" altLang="x-none">
                <a:latin typeface="Consolas" charset="0"/>
              </a:rPr>
              <a:t>156 / 100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1</a:t>
            </a:r>
          </a:p>
          <a:p>
            <a:pPr lvl="2">
              <a:tabLst>
                <a:tab pos="2236788" algn="l"/>
              </a:tabLst>
            </a:pPr>
            <a:endParaRPr lang="en-US" altLang="x-none">
              <a:latin typeface="Consolas" charset="0"/>
            </a:endParaRPr>
          </a:p>
          <a:p>
            <a:pPr lvl="1">
              <a:tabLst>
                <a:tab pos="2236788" algn="l"/>
              </a:tabLst>
            </a:pPr>
            <a:r>
              <a:rPr lang="en-US" altLang="x-none"/>
              <a:t>Dividing by </a:t>
            </a:r>
            <a:r>
              <a:rPr lang="en-US" altLang="x-none">
                <a:latin typeface="Consolas" charset="0"/>
              </a:rPr>
              <a:t>0</a:t>
            </a:r>
            <a:r>
              <a:rPr lang="en-US" altLang="x-none"/>
              <a:t> causes an error when your program runs.</a:t>
            </a:r>
          </a:p>
        </p:txBody>
      </p:sp>
    </p:spTree>
    <p:extLst>
      <p:ext uri="{BB962C8B-B14F-4D97-AF65-F5344CB8AC3E}">
        <p14:creationId xmlns:p14="http://schemas.microsoft.com/office/powerpoint/2010/main" val="68507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Interactions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7600" y="1613886"/>
            <a:ext cx="7088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and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52400" y="2798621"/>
            <a:ext cx="9349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and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</a:t>
            </a:r>
            <a:r>
              <a:rPr lang="en-US" sz="3600" dirty="0"/>
              <a:t>in </a:t>
            </a:r>
            <a:r>
              <a:rPr lang="en-US" sz="3600" dirty="0" smtClean="0"/>
              <a:t>a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462" y="4191000"/>
            <a:ext cx="8517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and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 </a:t>
            </a:r>
            <a:r>
              <a:rPr lang="en-US" sz="3600" dirty="0"/>
              <a:t>results in a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6276" y="5867400"/>
            <a:ext cx="743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smtClean="0"/>
              <a:t>The general rule is: </a:t>
            </a:r>
            <a:r>
              <a:rPr lang="en-US" dirty="0" smtClean="0"/>
              <a:t>operations always return the most expressive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9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Interactions</a:t>
            </a:r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28599" y="1467030"/>
            <a:ext cx="86868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0" dirty="0" smtClean="0"/>
              <a:t>Convert </a:t>
            </a:r>
            <a:r>
              <a:rPr lang="en-US" sz="2400" b="0" dirty="0"/>
              <a:t>100</a:t>
            </a:r>
            <a:r>
              <a:rPr lang="en-US" altLang="ja-JP" sz="2400" b="0" dirty="0">
                <a:cs typeface="ＭＳ Ｐゴシック" charset="0"/>
              </a:rPr>
              <a:t>˚ </a:t>
            </a:r>
            <a:r>
              <a:rPr lang="en-US" sz="2400" b="0" dirty="0"/>
              <a:t>Celsius temperature to its Fahrenheit equivalent: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c = 100;</a:t>
            </a:r>
          </a:p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f = 9 / 5 * c + 32;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14299" y="3404319"/>
            <a:ext cx="89154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0" dirty="0"/>
              <a:t>The computation </a:t>
            </a:r>
            <a:r>
              <a:rPr lang="en-US" sz="2400" b="0" dirty="0" smtClean="0"/>
              <a:t>consists of </a:t>
            </a:r>
            <a:r>
              <a:rPr lang="en-US" sz="2400" b="0" dirty="0"/>
              <a:t>evaluating the following expression:</a:t>
            </a:r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4922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609600" y="3987799"/>
            <a:ext cx="2819400" cy="1281113"/>
            <a:chOff x="384" y="2512"/>
            <a:chExt cx="1776" cy="624"/>
          </a:xfrm>
        </p:grpSpPr>
        <p:sp>
          <p:nvSpPr>
            <p:cNvPr id="12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0"/>
                <a:t>The problem arises from the fact that both </a:t>
              </a:r>
              <a:r>
                <a:rPr lang="en-US">
                  <a:latin typeface="Courier New" charset="0"/>
                </a:rPr>
                <a:t>9</a:t>
              </a:r>
              <a:r>
                <a:rPr lang="en-US" sz="1600" b="0"/>
                <a:t> and </a:t>
              </a:r>
              <a:r>
                <a:rPr lang="en-US">
                  <a:latin typeface="Courier New" charset="0"/>
                </a:rPr>
                <a:t>5</a:t>
              </a:r>
              <a:r>
                <a:rPr lang="en-US" sz="1600" b="0"/>
                <a:t> are of type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, which means that the result is also an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.</a:t>
              </a:r>
            </a:p>
          </p:txBody>
        </p:sp>
      </p:grp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058863" y="60071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15" name="Group 15"/>
          <p:cNvGrpSpPr>
            <a:grpSpLocks/>
          </p:cNvGrpSpPr>
          <p:nvPr/>
        </p:nvGrpSpPr>
        <p:grpSpPr bwMode="auto">
          <a:xfrm>
            <a:off x="3132138" y="3987800"/>
            <a:ext cx="3024187" cy="2032000"/>
            <a:chOff x="1973" y="2512"/>
            <a:chExt cx="1905" cy="1280"/>
          </a:xfrm>
        </p:grpSpPr>
        <p:grpSp>
          <p:nvGrpSpPr>
            <p:cNvPr id="16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27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1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23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18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19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065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3183673" y="32766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36908" y="360318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Karel</a:t>
            </a:r>
            <a:r>
              <a:rPr lang="en-US" sz="2400" dirty="0" smtClean="0"/>
              <a:t> Program</a:t>
            </a:r>
            <a:endParaRPr lang="en-US" sz="2400" dirty="0"/>
          </a:p>
        </p:txBody>
      </p:sp>
      <p:sp>
        <p:nvSpPr>
          <p:cNvPr id="21" name="Freeform 20"/>
          <p:cNvSpPr/>
          <p:nvPr/>
        </p:nvSpPr>
        <p:spPr>
          <a:xfrm>
            <a:off x="314092" y="335094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146027" y="3516691"/>
            <a:ext cx="257314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Graphics Program</a:t>
            </a:r>
            <a:endParaRPr lang="en-US" sz="2200" dirty="0"/>
          </a:p>
        </p:txBody>
      </p:sp>
      <p:sp>
        <p:nvSpPr>
          <p:cNvPr id="23" name="Freeform 22"/>
          <p:cNvSpPr/>
          <p:nvPr/>
        </p:nvSpPr>
        <p:spPr>
          <a:xfrm>
            <a:off x="6272560" y="3284034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21168" y="3524125"/>
            <a:ext cx="24753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/>
              <a:t>Console Program</a:t>
            </a:r>
            <a:endParaRPr lang="en-US" sz="2300" dirty="0"/>
          </a:p>
        </p:txBody>
      </p:sp>
      <p:sp>
        <p:nvSpPr>
          <p:cNvPr id="25" name="TextBox 24"/>
          <p:cNvSpPr txBox="1"/>
          <p:nvPr/>
        </p:nvSpPr>
        <p:spPr>
          <a:xfrm>
            <a:off x="315970" y="5089011"/>
            <a:ext cx="27590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/>
              <a:t>SuperKarel</a:t>
            </a:r>
            <a:r>
              <a:rPr lang="en-US" sz="2200" dirty="0" smtClean="0"/>
              <a:t> Program</a:t>
            </a:r>
            <a:endParaRPr lang="en-US" sz="2200" dirty="0"/>
          </a:p>
        </p:txBody>
      </p:sp>
      <p:sp>
        <p:nvSpPr>
          <p:cNvPr id="26" name="Freeform 25"/>
          <p:cNvSpPr/>
          <p:nvPr/>
        </p:nvSpPr>
        <p:spPr>
          <a:xfrm>
            <a:off x="332677" y="4841486"/>
            <a:ext cx="2817542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3124200" y="16002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652026" y="1836574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Program</a:t>
            </a:r>
            <a:endParaRPr lang="en-US" sz="2400" dirty="0"/>
          </a:p>
        </p:txBody>
      </p:sp>
      <p:sp>
        <p:nvSpPr>
          <p:cNvPr id="29" name="Freeform 28"/>
          <p:cNvSpPr/>
          <p:nvPr/>
        </p:nvSpPr>
        <p:spPr>
          <a:xfrm>
            <a:off x="1744673" y="2650612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274829" y="2728671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845204" y="2684066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386164" y="4390203"/>
            <a:ext cx="314396" cy="412595"/>
          </a:xfrm>
          <a:custGeom>
            <a:avLst/>
            <a:gdLst>
              <a:gd name="connsiteX0" fmla="*/ 158279 w 314396"/>
              <a:gd name="connsiteY0" fmla="*/ 0 h 412595"/>
              <a:gd name="connsiteX1" fmla="*/ 147128 w 314396"/>
              <a:gd name="connsiteY1" fmla="*/ 44605 h 412595"/>
              <a:gd name="connsiteX2" fmla="*/ 124826 w 314396"/>
              <a:gd name="connsiteY2" fmla="*/ 367990 h 412595"/>
              <a:gd name="connsiteX3" fmla="*/ 46767 w 314396"/>
              <a:gd name="connsiteY3" fmla="*/ 312234 h 412595"/>
              <a:gd name="connsiteX4" fmla="*/ 2162 w 314396"/>
              <a:gd name="connsiteY4" fmla="*/ 267629 h 412595"/>
              <a:gd name="connsiteX5" fmla="*/ 35616 w 314396"/>
              <a:gd name="connsiteY5" fmla="*/ 301083 h 412595"/>
              <a:gd name="connsiteX6" fmla="*/ 124826 w 314396"/>
              <a:gd name="connsiteY6" fmla="*/ 401444 h 412595"/>
              <a:gd name="connsiteX7" fmla="*/ 158279 w 314396"/>
              <a:gd name="connsiteY7" fmla="*/ 412595 h 412595"/>
              <a:gd name="connsiteX8" fmla="*/ 214035 w 314396"/>
              <a:gd name="connsiteY8" fmla="*/ 367990 h 412595"/>
              <a:gd name="connsiteX9" fmla="*/ 236338 w 314396"/>
              <a:gd name="connsiteY9" fmla="*/ 345688 h 412595"/>
              <a:gd name="connsiteX10" fmla="*/ 269791 w 314396"/>
              <a:gd name="connsiteY10" fmla="*/ 334536 h 412595"/>
              <a:gd name="connsiteX11" fmla="*/ 314396 w 314396"/>
              <a:gd name="connsiteY11" fmla="*/ 289931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396" h="412595">
                <a:moveTo>
                  <a:pt x="158279" y="0"/>
                </a:moveTo>
                <a:cubicBezTo>
                  <a:pt x="154562" y="14868"/>
                  <a:pt x="148147" y="29313"/>
                  <a:pt x="147128" y="44605"/>
                </a:cubicBezTo>
                <a:cubicBezTo>
                  <a:pt x="124889" y="378190"/>
                  <a:pt x="167853" y="238906"/>
                  <a:pt x="124826" y="367990"/>
                </a:cubicBezTo>
                <a:cubicBezTo>
                  <a:pt x="71909" y="315073"/>
                  <a:pt x="100169" y="330034"/>
                  <a:pt x="46767" y="312234"/>
                </a:cubicBezTo>
                <a:lnTo>
                  <a:pt x="2162" y="267629"/>
                </a:lnTo>
                <a:cubicBezTo>
                  <a:pt x="-8989" y="256478"/>
                  <a:pt x="26154" y="288467"/>
                  <a:pt x="35616" y="301083"/>
                </a:cubicBezTo>
                <a:cubicBezTo>
                  <a:pt x="52361" y="323409"/>
                  <a:pt x="101860" y="393789"/>
                  <a:pt x="124826" y="401444"/>
                </a:cubicBezTo>
                <a:lnTo>
                  <a:pt x="158279" y="412595"/>
                </a:lnTo>
                <a:cubicBezTo>
                  <a:pt x="212126" y="358748"/>
                  <a:pt x="143705" y="424253"/>
                  <a:pt x="214035" y="367990"/>
                </a:cubicBezTo>
                <a:cubicBezTo>
                  <a:pt x="222245" y="361422"/>
                  <a:pt x="227323" y="351097"/>
                  <a:pt x="236338" y="345688"/>
                </a:cubicBezTo>
                <a:cubicBezTo>
                  <a:pt x="246417" y="339640"/>
                  <a:pt x="258640" y="338253"/>
                  <a:pt x="269791" y="334536"/>
                </a:cubicBezTo>
                <a:lnTo>
                  <a:pt x="314396" y="28993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904892" y="2996300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2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 of Integer Division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0" y="720"/>
            <a:chExt cx="5760" cy="3600"/>
          </a:xfrm>
          <a:solidFill>
            <a:srgbClr val="FFFFFF"/>
          </a:solidFill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0" y="720"/>
              <a:ext cx="5760" cy="3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288" y="749"/>
              <a:ext cx="5184" cy="47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2400" b="0" dirty="0"/>
                <a:t>You can fix this problem by converting the fraction to a </a:t>
              </a:r>
              <a:r>
                <a:rPr lang="en-US" sz="2000" dirty="0" smtClean="0">
                  <a:latin typeface="Courier New" charset="0"/>
                </a:rPr>
                <a:t>double</a:t>
              </a:r>
              <a:r>
                <a:rPr lang="en-US" sz="2400" dirty="0"/>
                <a:t>:</a:t>
              </a:r>
              <a:endParaRPr lang="en-US" sz="2400" b="0" dirty="0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720" y="1354"/>
              <a:ext cx="4608" cy="4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c = 100;</a:t>
              </a:r>
            </a:p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f = </a:t>
              </a:r>
              <a:r>
                <a:rPr lang="en-US" sz="2000" dirty="0" smtClean="0">
                  <a:latin typeface="Courier New" charset="0"/>
                </a:rPr>
                <a:t>9.0 </a:t>
              </a:r>
              <a:r>
                <a:rPr lang="en-US" sz="2000" dirty="0">
                  <a:latin typeface="Courier New" charset="0"/>
                </a:rPr>
                <a:t>/ 5 * c + 32;</a:t>
              </a: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457200" y="3048000"/>
            <a:ext cx="8229600" cy="3540125"/>
            <a:chOff x="288" y="1920"/>
            <a:chExt cx="5184" cy="2230"/>
          </a:xfrm>
        </p:grpSpPr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88" y="1920"/>
              <a:ext cx="518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The computation now looks like this:</a:t>
              </a: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V="1">
              <a:off x="2019" y="3211"/>
              <a:ext cx="567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586" y="3208"/>
              <a:ext cx="7" cy="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H="1" flipV="1">
              <a:off x="2583" y="3208"/>
              <a:ext cx="29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2296" y="3000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3225" y="2768"/>
              <a:ext cx="1" cy="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H="1">
              <a:off x="2768" y="2768"/>
              <a:ext cx="45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3226" y="2768"/>
              <a:ext cx="291" cy="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880" y="2544"/>
              <a:ext cx="6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V="1">
              <a:off x="3850" y="2416"/>
              <a:ext cx="0" cy="1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3851" y="2413"/>
              <a:ext cx="365" cy="1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 flipH="1">
              <a:off x="3467" y="2413"/>
              <a:ext cx="384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3488" y="2192"/>
              <a:ext cx="720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432" y="3896"/>
              <a:ext cx="470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</a:t>
              </a:r>
              <a:r>
                <a:rPr lang="en-US" sz="2200" dirty="0" smtClean="0">
                  <a:latin typeface="Courier New" charset="0"/>
                </a:rPr>
                <a:t>           </a:t>
              </a:r>
              <a:r>
                <a:rPr lang="en-US" sz="2200" dirty="0">
                  <a:latin typeface="Courier New" charset="0"/>
                </a:rPr>
                <a:t>/  5  *  c  +  32</a:t>
              </a:r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1688" y="3892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04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sz="4800" dirty="0">
                <a:latin typeface="Calibri" charset="0"/>
                <a:ea typeface="Calibri" charset="0"/>
                <a:cs typeface="Calibri" charset="0"/>
              </a:rPr>
              <a:t>5 + 3 / 2 </a:t>
            </a:r>
            <a:r>
              <a:rPr lang="mr-IN" sz="4800" dirty="0" smtClean="0">
                <a:latin typeface="Calibri" charset="0"/>
                <a:ea typeface="Calibri" charset="0"/>
                <a:cs typeface="Calibri" charset="0"/>
              </a:rPr>
              <a:t>- 4</a:t>
            </a: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                          </a:t>
            </a:r>
            <a:r>
              <a:rPr lang="en-US" sz="4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 </a:t>
            </a: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  </a:t>
            </a:r>
            <a:endParaRPr lang="mr-IN" sz="48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15 / 2.0 + </a:t>
            </a: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6                          </a:t>
            </a:r>
            <a:r>
              <a:rPr lang="en-US" sz="4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13.5</a:t>
            </a:r>
            <a:endParaRPr lang="en-US" sz="4800" dirty="0" smtClean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1 * 2 + 3 * 5 % </a:t>
            </a: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4                 </a:t>
            </a:r>
            <a:r>
              <a:rPr lang="en-US" sz="4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11</a:t>
            </a:r>
            <a:endParaRPr lang="en-US" sz="4800" dirty="0" smtClean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4800" dirty="0"/>
              <a:t>“</a:t>
            </a:r>
            <a:r>
              <a:rPr lang="en-US" sz="4800" dirty="0" err="1"/>
              <a:t>abc</a:t>
            </a:r>
            <a:r>
              <a:rPr lang="en-US" sz="4800" dirty="0"/>
              <a:t>” + 1 + </a:t>
            </a:r>
            <a:r>
              <a:rPr lang="en-US" sz="4800" dirty="0" smtClean="0"/>
              <a:t>2                       </a:t>
            </a:r>
            <a:r>
              <a:rPr lang="en-US" sz="4800" dirty="0" smtClean="0">
                <a:solidFill>
                  <a:srgbClr val="FF0000"/>
                </a:solidFill>
              </a:rPr>
              <a:t>"abc12</a:t>
            </a:r>
            <a:r>
              <a:rPr lang="en-US" sz="4800" dirty="0" smtClean="0">
                <a:solidFill>
                  <a:srgbClr val="FF0000"/>
                </a:solidFill>
              </a:rPr>
              <a:t>"</a:t>
            </a:r>
            <a:endParaRPr lang="en-US" sz="4800" dirty="0">
              <a:solidFill>
                <a:srgbClr val="FF0000"/>
              </a:solidFill>
            </a:endParaRPr>
          </a:p>
          <a:p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4800" dirty="0" err="1" smtClean="0">
                <a:latin typeface="Calibri" charset="0"/>
                <a:ea typeface="Calibri" charset="0"/>
                <a:cs typeface="Calibri" charset="0"/>
              </a:rPr>
              <a:t>abc</a:t>
            </a: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” + (1 + 2</a:t>
            </a: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)                    </a:t>
            </a:r>
            <a:r>
              <a:rPr lang="en-US" sz="4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en-US" sz="4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abc3"</a:t>
            </a:r>
            <a:endParaRPr lang="en-US" sz="4800" dirty="0" smtClean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4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31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Precedence examples</a:t>
            </a:r>
          </a:p>
        </p:txBody>
      </p:sp>
      <p:sp>
        <p:nvSpPr>
          <p:cNvPr id="1419267" name="Rectangle 3"/>
          <p:cNvSpPr>
            <a:spLocks noChangeArrowheads="1"/>
          </p:cNvSpPr>
          <p:nvPr/>
        </p:nvSpPr>
        <p:spPr bwMode="auto">
          <a:xfrm>
            <a:off x="762000" y="1371600"/>
            <a:ext cx="43434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73050" indent="-27305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1pPr>
            <a:lvl2pPr marL="37931725" indent="-37474525" algn="l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Calibri" charset="0"/>
              </a:defRPr>
            </a:lvl2pPr>
            <a:lvl3pPr>
              <a:spcBef>
                <a:spcPct val="20000"/>
              </a:spcBef>
              <a:defRPr sz="2000">
                <a:solidFill>
                  <a:schemeClr val="tx1"/>
                </a:solidFill>
                <a:latin typeface="Calibri" charset="0"/>
              </a:defRPr>
            </a:lvl3pPr>
            <a:lvl4pPr>
              <a:spcBef>
                <a:spcPct val="20000"/>
              </a:spcBef>
              <a:defRPr>
                <a:solidFill>
                  <a:schemeClr val="tx1"/>
                </a:solidFill>
                <a:latin typeface="Calibri" charset="0"/>
              </a:defRPr>
            </a:lvl4pPr>
            <a:lvl5pPr>
              <a:spcBef>
                <a:spcPct val="20000"/>
              </a:spcBef>
              <a:defRPr>
                <a:solidFill>
                  <a:schemeClr val="tx1"/>
                </a:solidFill>
                <a:latin typeface="Calibri" charset="0"/>
              </a:defRPr>
            </a:lvl5pPr>
            <a:lvl6pPr marL="4572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9144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13716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18288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latin typeface="Consolas" charset="0"/>
              </a:rPr>
              <a:t>1 * 2 + 3 * 5 % 4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\_/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|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2</a:t>
            </a:r>
            <a:r>
              <a:rPr lang="en-US" altLang="x-none" sz="2500" dirty="0">
                <a:latin typeface="Consolas" charset="0"/>
              </a:rPr>
              <a:t>   + 3 * 5 % 4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\_/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 |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2   +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15</a:t>
            </a:r>
            <a:r>
              <a:rPr lang="en-US" altLang="x-none" sz="2500" dirty="0">
                <a:latin typeface="Consolas" charset="0"/>
              </a:rPr>
              <a:t>   % 4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  \___/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    |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2   +    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3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\________/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| 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   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5</a:t>
            </a:r>
          </a:p>
        </p:txBody>
      </p:sp>
      <p:sp>
        <p:nvSpPr>
          <p:cNvPr id="1419268" name="Rectangle 4"/>
          <p:cNvSpPr>
            <a:spLocks noChangeArrowheads="1"/>
          </p:cNvSpPr>
          <p:nvPr/>
        </p:nvSpPr>
        <p:spPr bwMode="auto">
          <a:xfrm>
            <a:off x="4572000" y="1371600"/>
            <a:ext cx="4343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</a:defRPr>
            </a:lvl1pPr>
            <a:lvl2pPr marL="37931725" indent="-37474525" algn="l"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bg1"/>
              </a:buClr>
              <a:buSzPct val="60000"/>
              <a:buFont typeface="Wingdings" charset="2"/>
              <a:buChar char="n"/>
            </a:pPr>
            <a:r>
              <a:rPr lang="en-US" altLang="x-none" sz="2400" dirty="0" smtClean="0">
                <a:latin typeface="Consolas" charset="0"/>
                <a:ea typeface="Times New Roman" charset="0"/>
                <a:cs typeface="Times New Roman" charset="0"/>
              </a:rPr>
              <a:t>“</a:t>
            </a:r>
            <a:r>
              <a:rPr lang="en-US" altLang="x-none" sz="2400" dirty="0" err="1" smtClean="0">
                <a:latin typeface="Consolas" charset="0"/>
                <a:ea typeface="Times New Roman" charset="0"/>
                <a:cs typeface="Times New Roman" charset="0"/>
              </a:rPr>
              <a:t>abc</a:t>
            </a:r>
            <a:r>
              <a:rPr lang="en-US" altLang="x-none" sz="2400" dirty="0" smtClean="0">
                <a:latin typeface="Consolas" charset="0"/>
                <a:ea typeface="Times New Roman" charset="0"/>
                <a:cs typeface="Times New Roman" charset="0"/>
              </a:rPr>
              <a:t>” + 1 + 2</a:t>
            </a:r>
            <a:endParaRPr lang="en-US" altLang="x-none" sz="2400" dirty="0">
              <a:latin typeface="Consolas" charset="0"/>
              <a:ea typeface="Times New Roman" charset="0"/>
              <a:cs typeface="Times New Roman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1"/>
              </a:buClr>
              <a:buSzPct val="60000"/>
              <a:buFont typeface="Wingdings" charset="2"/>
              <a:buChar char="n"/>
            </a:pP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</a:t>
            </a:r>
            <a:r>
              <a:rPr lang="en-US" altLang="x-none" sz="2400" dirty="0" smtClean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\_/</a:t>
            </a: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/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|</a:t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b="1" dirty="0">
                <a:solidFill>
                  <a:srgbClr val="800000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x-none" sz="2400" b="1" dirty="0" smtClean="0">
                <a:solidFill>
                  <a:srgbClr val="800000"/>
                </a:solidFill>
                <a:latin typeface="Consolas" charset="0"/>
                <a:ea typeface="Times New Roman" charset="0"/>
                <a:cs typeface="Times New Roman" charset="0"/>
              </a:rPr>
              <a:t>   “abc1”</a:t>
            </a:r>
            <a:r>
              <a:rPr lang="en-US" altLang="x-none" sz="2400" dirty="0" smtClean="0">
                <a:latin typeface="Consolas" charset="0"/>
                <a:ea typeface="Times New Roman" charset="0"/>
                <a:cs typeface="Times New Roman" charset="0"/>
              </a:rPr>
              <a:t> + 2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1"/>
              </a:buClr>
              <a:buSzPct val="60000"/>
              <a:buFont typeface="Wingdings" charset="2"/>
              <a:buChar char="n"/>
            </a:pP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x-none" sz="2400" dirty="0" smtClean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\___/</a:t>
            </a: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/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   |</a:t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dirty="0" smtClean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 </a:t>
            </a:r>
            <a:r>
              <a:rPr lang="en-US" altLang="x-none" sz="2400" b="1" dirty="0" smtClean="0">
                <a:solidFill>
                  <a:srgbClr val="800000"/>
                </a:solidFill>
                <a:latin typeface="Consolas" charset="0"/>
                <a:ea typeface="Times New Roman" charset="0"/>
                <a:cs typeface="Times New Roman" charset="0"/>
              </a:rPr>
              <a:t>“abc12”</a:t>
            </a:r>
            <a:r>
              <a:rPr lang="en-US" altLang="x-none" sz="2400" dirty="0" smtClean="0">
                <a:latin typeface="Consolas" charset="0"/>
                <a:ea typeface="Times New Roman" charset="0"/>
                <a:cs typeface="Times New Roman" charset="0"/>
              </a:rPr>
              <a:t>    </a:t>
            </a:r>
            <a:endParaRPr lang="en-US" altLang="x-none" sz="2400" dirty="0">
              <a:latin typeface="Consolas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2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19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19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1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1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9267" grpId="0" build="p" autoUpdateAnimBg="0"/>
      <p:bldP spid="1419268" grpId="0" build="p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 smtClean="0"/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94286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Receipt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write a </a:t>
            </a:r>
            <a:r>
              <a:rPr lang="en-US" dirty="0" err="1" smtClean="0"/>
              <a:t>ConsoleProgram</a:t>
            </a:r>
            <a:r>
              <a:rPr lang="en-US" dirty="0" smtClean="0"/>
              <a:t> that calculates the tax, tip and total bill for us at a restaurant.</a:t>
            </a:r>
          </a:p>
          <a:p>
            <a:r>
              <a:rPr lang="en-US" dirty="0" smtClean="0"/>
              <a:t>The program should ask the user for the subtotal, and then calculate and print out the tax, tip and total.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964" y="2854729"/>
            <a:ext cx="5538072" cy="400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2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Receipt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public class Receipt extends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ConsoleProgram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public void run() {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subtotal =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(”Meal cost? $”);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tax = subtotal * 0.08;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tip = subtotal * 0.20;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total = subtotal + tax + tip;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("Tax : $” + tax);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("Tip: $” + tip);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(”Total: $" + total);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708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Recap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/>
              <a:t>Announcements</a:t>
            </a:r>
          </a:p>
          <a:p>
            <a:r>
              <a:rPr lang="en-US" altLang="x-none" sz="3600" dirty="0" smtClean="0"/>
              <a:t>Bye, Karel!</a:t>
            </a:r>
          </a:p>
          <a:p>
            <a:r>
              <a:rPr lang="en-US" altLang="x-none" sz="3600" dirty="0" smtClean="0"/>
              <a:t>Console Programs</a:t>
            </a:r>
          </a:p>
          <a:p>
            <a:r>
              <a:rPr lang="en-US" altLang="x-none" sz="3600" dirty="0" smtClean="0"/>
              <a:t>Variables</a:t>
            </a:r>
          </a:p>
          <a:p>
            <a:r>
              <a:rPr lang="en-US" altLang="x-none" sz="3600" dirty="0" smtClean="0"/>
              <a:t>Expressions</a:t>
            </a:r>
          </a:p>
          <a:p>
            <a:r>
              <a:rPr lang="en-US" altLang="x-none" sz="3600" dirty="0" smtClean="0"/>
              <a:t>Practice: Receipt</a:t>
            </a:r>
          </a:p>
          <a:p>
            <a:endParaRPr lang="en-US" altLang="x-none" sz="3600" dirty="0"/>
          </a:p>
          <a:p>
            <a:pPr marL="0" indent="0">
              <a:buNone/>
            </a:pPr>
            <a:r>
              <a:rPr lang="en-US" altLang="x-none" sz="3600" b="1" dirty="0" smtClean="0"/>
              <a:t>Next time:</a:t>
            </a:r>
            <a:r>
              <a:rPr lang="en-US" altLang="x-none" sz="3600" dirty="0" smtClean="0"/>
              <a:t> Control flow in Java</a:t>
            </a:r>
            <a:endParaRPr lang="en-US" altLang="x-none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51842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Java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05000"/>
            <a:ext cx="7162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Java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28956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acm.program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.*;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HelloWorld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ConsoleProgram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  <a:br>
              <a:rPr lang="en-US" sz="23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(“Hello, world!”);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4191000"/>
            <a:ext cx="4800600" cy="300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0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Console </a:t>
            </a:r>
            <a:r>
              <a:rPr lang="en-US" altLang="x-none" dirty="0" smtClean="0"/>
              <a:t>Programs</a:t>
            </a:r>
            <a:endParaRPr lang="en-US" altLang="x-none" dirty="0"/>
          </a:p>
        </p:txBody>
      </p:sp>
      <p:sp>
        <p:nvSpPr>
          <p:cNvPr id="100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import </a:t>
            </a:r>
            <a:r>
              <a:rPr lang="en-GB" altLang="x-none" dirty="0" err="1">
                <a:latin typeface="Consolas" charset="0"/>
              </a:rPr>
              <a:t>acm.program</a:t>
            </a:r>
            <a:r>
              <a:rPr lang="en-GB" altLang="x-none" dirty="0">
                <a:latin typeface="Consolas" charset="0"/>
              </a:rPr>
              <a:t>.*;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1200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public class </a:t>
            </a:r>
            <a:r>
              <a:rPr lang="en-GB" altLang="x-none" b="1" i="1" dirty="0">
                <a:latin typeface="Consolas" charset="0"/>
              </a:rPr>
              <a:t>Name</a:t>
            </a:r>
            <a:r>
              <a:rPr lang="en-GB" altLang="x-none" dirty="0">
                <a:latin typeface="Consolas" charset="0"/>
              </a:rPr>
              <a:t> </a:t>
            </a:r>
            <a:r>
              <a:rPr lang="en-GB" altLang="x-none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        </a:t>
            </a:r>
            <a:r>
              <a:rPr lang="en-GB" altLang="x-none" b="1" i="1" dirty="0">
                <a:latin typeface="Consolas" charset="0"/>
              </a:rPr>
              <a:t>statements</a:t>
            </a:r>
            <a:r>
              <a:rPr lang="en-GB" altLang="x-none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dirty="0">
              <a:latin typeface="Consolas" charset="0"/>
            </a:endParaRPr>
          </a:p>
          <a:p>
            <a:r>
              <a:rPr lang="en-GB" altLang="x-none" dirty="0"/>
              <a:t>Unlike Karel, many programs produce their </a:t>
            </a:r>
            <a:r>
              <a:rPr lang="en-GB" altLang="x-none" dirty="0" err="1"/>
              <a:t>behavior</a:t>
            </a:r>
            <a:r>
              <a:rPr lang="en-GB" altLang="x-none" dirty="0"/>
              <a:t> as text.</a:t>
            </a:r>
          </a:p>
          <a:p>
            <a:r>
              <a:rPr lang="en-GB" altLang="x-none" b="1" dirty="0"/>
              <a:t>console</a:t>
            </a:r>
            <a:r>
              <a:rPr lang="en-GB" altLang="x-none" dirty="0"/>
              <a:t>: Text box into which the </a:t>
            </a:r>
            <a:r>
              <a:rPr lang="en-GB" altLang="x-none" dirty="0" err="1"/>
              <a:t>behavior</a:t>
            </a:r>
            <a:r>
              <a:rPr lang="en-GB" altLang="x-none" dirty="0"/>
              <a:t> is displayed.</a:t>
            </a:r>
          </a:p>
          <a:p>
            <a:pPr lvl="1"/>
            <a:r>
              <a:rPr lang="en-US" altLang="x-none" i="1" dirty="0"/>
              <a:t>output:</a:t>
            </a:r>
            <a:r>
              <a:rPr lang="en-US" altLang="x-none" dirty="0"/>
              <a:t>	Messages displayed by the program.</a:t>
            </a:r>
          </a:p>
          <a:p>
            <a:pPr lvl="1"/>
            <a:r>
              <a:rPr lang="en-US" altLang="x-none" i="1" dirty="0"/>
              <a:t>input:</a:t>
            </a:r>
            <a:r>
              <a:rPr lang="en-US" altLang="x-none" dirty="0"/>
              <a:t>	Data read by the program that the user types.</a:t>
            </a:r>
          </a:p>
        </p:txBody>
      </p:sp>
    </p:spTree>
    <p:extLst>
      <p:ext uri="{BB962C8B-B14F-4D97-AF65-F5344CB8AC3E}">
        <p14:creationId xmlns:p14="http://schemas.microsoft.com/office/powerpoint/2010/main" val="12729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7987</TotalTime>
  <Words>2661</Words>
  <Application>Microsoft Macintosh PowerPoint</Application>
  <PresentationFormat>On-screen Show (4:3)</PresentationFormat>
  <Paragraphs>755</Paragraphs>
  <Slides>66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9" baseType="lpstr">
      <vt:lpstr>Andale Mono</vt:lpstr>
      <vt:lpstr>Calibri</vt:lpstr>
      <vt:lpstr>Consolas</vt:lpstr>
      <vt:lpstr>Courier</vt:lpstr>
      <vt:lpstr>Courier New</vt:lpstr>
      <vt:lpstr>Mangal</vt:lpstr>
      <vt:lpstr>ＭＳ Ｐゴシック</vt:lpstr>
      <vt:lpstr>Tahoma</vt:lpstr>
      <vt:lpstr>Times New Roman</vt:lpstr>
      <vt:lpstr>Verdana</vt:lpstr>
      <vt:lpstr>Wingdings</vt:lpstr>
      <vt:lpstr>Arial</vt:lpstr>
      <vt:lpstr>Default Design</vt:lpstr>
      <vt:lpstr>CS 106A, Lecture 4 Introduction to Java</vt:lpstr>
      <vt:lpstr>Plan For Today</vt:lpstr>
      <vt:lpstr>Plan For Today</vt:lpstr>
      <vt:lpstr>Bye, Karel!</vt:lpstr>
      <vt:lpstr>Plan For Today</vt:lpstr>
      <vt:lpstr>Java</vt:lpstr>
      <vt:lpstr>Our First Java Program</vt:lpstr>
      <vt:lpstr>Our First Java Program</vt:lpstr>
      <vt:lpstr>Console Programs</vt:lpstr>
      <vt:lpstr>Console Programs</vt:lpstr>
      <vt:lpstr>println</vt:lpstr>
      <vt:lpstr>print</vt:lpstr>
      <vt:lpstr>Escape sequences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Plan For Today</vt:lpstr>
      <vt:lpstr>Variables = Boxes</vt:lpstr>
      <vt:lpstr>Variables = Boxes</vt:lpstr>
      <vt:lpstr>Making a new Variable</vt:lpstr>
      <vt:lpstr>Making a new Variable</vt:lpstr>
      <vt:lpstr>Variable Types</vt:lpstr>
      <vt:lpstr>How much do I weigh?</vt:lpstr>
      <vt:lpstr>How many pets do I have?</vt:lpstr>
      <vt:lpstr>double vs. int</vt:lpstr>
      <vt:lpstr>Declaration</vt:lpstr>
      <vt:lpstr>Assignment</vt:lpstr>
      <vt:lpstr>Assignment</vt:lpstr>
      <vt:lpstr>Assignment</vt:lpstr>
      <vt:lpstr>Declare / initialize</vt:lpstr>
      <vt:lpstr>‘=‘ Means Assignment</vt:lpstr>
      <vt:lpstr>Assignment and types</vt:lpstr>
      <vt:lpstr>Compiler Errors</vt:lpstr>
      <vt:lpstr>Using Variables</vt:lpstr>
      <vt:lpstr>Using Variables</vt:lpstr>
      <vt:lpstr>Using Variables</vt:lpstr>
      <vt:lpstr>Plan For Today</vt:lpstr>
      <vt:lpstr>Expressions</vt:lpstr>
      <vt:lpstr>Precedence</vt:lpstr>
      <vt:lpstr>Integer remainder %</vt:lpstr>
      <vt:lpstr>String concatenation</vt:lpstr>
      <vt:lpstr>What does this do?</vt:lpstr>
      <vt:lpstr>What does this do?</vt:lpstr>
      <vt:lpstr>Integer division</vt:lpstr>
      <vt:lpstr>Type Interactions</vt:lpstr>
      <vt:lpstr>Type Interactions</vt:lpstr>
      <vt:lpstr>Pitfalls of Integer Division</vt:lpstr>
      <vt:lpstr>Practice</vt:lpstr>
      <vt:lpstr>Precedence examples</vt:lpstr>
      <vt:lpstr>Plan For Today</vt:lpstr>
      <vt:lpstr>Practice: Receipt Program</vt:lpstr>
      <vt:lpstr>Practice: Receipt Program</vt:lpstr>
      <vt:lpstr>Recap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921</cp:revision>
  <cp:lastPrinted>2017-06-29T08:28:54Z</cp:lastPrinted>
  <dcterms:created xsi:type="dcterms:W3CDTF">2008-06-28T20:57:21Z</dcterms:created>
  <dcterms:modified xsi:type="dcterms:W3CDTF">2017-06-29T21:22:51Z</dcterms:modified>
</cp:coreProperties>
</file>